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69" r:id="rId3"/>
    <p:sldId id="277" r:id="rId4"/>
    <p:sldId id="264" r:id="rId5"/>
    <p:sldId id="257" r:id="rId6"/>
    <p:sldId id="276" r:id="rId7"/>
    <p:sldId id="258" r:id="rId8"/>
    <p:sldId id="261" r:id="rId9"/>
    <p:sldId id="265" r:id="rId10"/>
    <p:sldId id="270" r:id="rId11"/>
    <p:sldId id="272" r:id="rId12"/>
    <p:sldId id="273" r:id="rId13"/>
    <p:sldId id="266" r:id="rId14"/>
    <p:sldId id="268" r:id="rId15"/>
    <p:sldId id="26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78" y="8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C90912E-A652-4AD3-98B5-9C14882C709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092CDAC-8F1F-4A07-8CF6-2F1172EA1574}">
      <dgm:prSet custT="1"/>
      <dgm:spPr>
        <a:gradFill rotWithShape="0">
          <a:gsLst>
            <a:gs pos="0">
              <a:schemeClr val="accent5">
                <a:lumMod val="75000"/>
              </a:schemeClr>
            </a:gs>
            <a:gs pos="47000">
              <a:schemeClr val="accent5">
                <a:lumMod val="50000"/>
              </a:schemeClr>
            </a:gs>
            <a:gs pos="74000">
              <a:schemeClr val="accent4">
                <a:lumMod val="75000"/>
              </a:schemeClr>
            </a:gs>
            <a:gs pos="100000">
              <a:schemeClr val="accent4">
                <a:lumMod val="75000"/>
              </a:schemeClr>
            </a:gs>
          </a:gsLst>
          <a:lin ang="5400000" scaled="1"/>
        </a:gradFill>
      </dgm:spPr>
      <dgm:t>
        <a:bodyPr/>
        <a:lstStyle/>
        <a:p>
          <a:r>
            <a:rPr lang="hu-HU" sz="3200" b="1" kern="1200" dirty="0">
              <a:solidFill>
                <a:schemeClr val="accent4">
                  <a:lumMod val="40000"/>
                  <a:lumOff val="60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Alap képzés</a:t>
          </a:r>
          <a:endParaRPr lang="en-US" sz="3200" b="1" kern="1200" dirty="0">
            <a:solidFill>
              <a:schemeClr val="accent4">
                <a:lumMod val="40000"/>
                <a:lumOff val="60000"/>
              </a:schemeClr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2B970F27-F2CD-4D53-BB4E-66FE4E99D85D}" type="parTrans" cxnId="{0EF70BE0-B09E-4356-A181-F2E1F60EE3C0}">
      <dgm:prSet/>
      <dgm:spPr/>
      <dgm:t>
        <a:bodyPr/>
        <a:lstStyle/>
        <a:p>
          <a:endParaRPr lang="en-US"/>
        </a:p>
      </dgm:t>
    </dgm:pt>
    <dgm:pt modelId="{184EB43E-ACE2-475E-88F6-A9666351F3F7}" type="sibTrans" cxnId="{0EF70BE0-B09E-4356-A181-F2E1F60EE3C0}">
      <dgm:prSet/>
      <dgm:spPr/>
      <dgm:t>
        <a:bodyPr/>
        <a:lstStyle/>
        <a:p>
          <a:endParaRPr lang="en-US"/>
        </a:p>
      </dgm:t>
    </dgm:pt>
    <dgm:pt modelId="{A06DA295-2A7F-4923-B7EE-8A0EA8AD75C8}">
      <dgm:prSet custT="1"/>
      <dgm:spPr>
        <a:gradFill rotWithShape="0">
          <a:gsLst>
            <a:gs pos="0">
              <a:schemeClr val="accent5">
                <a:lumMod val="75000"/>
              </a:schemeClr>
            </a:gs>
            <a:gs pos="52022">
              <a:schemeClr val="accent5">
                <a:lumMod val="75000"/>
              </a:schemeClr>
            </a:gs>
            <a:gs pos="47000">
              <a:schemeClr val="accent5">
                <a:lumMod val="75000"/>
              </a:schemeClr>
            </a:gs>
            <a:gs pos="74000">
              <a:schemeClr val="accent4">
                <a:lumMod val="75000"/>
              </a:schemeClr>
            </a:gs>
            <a:gs pos="100000">
              <a:schemeClr val="accent4">
                <a:lumMod val="75000"/>
              </a:schemeClr>
            </a:gs>
          </a:gsLst>
          <a:lin ang="5400000" scaled="1"/>
        </a:gradFill>
      </dgm:spPr>
      <dgm:t>
        <a:bodyPr/>
        <a:lstStyle/>
        <a:p>
          <a:r>
            <a:rPr lang="hu-HU" sz="3200" b="1" dirty="0">
              <a:latin typeface="Times New Roman" panose="02020603050405020304" pitchFamily="18" charset="0"/>
              <a:cs typeface="Times New Roman" panose="02020603050405020304" pitchFamily="18" charset="0"/>
            </a:rPr>
            <a:t>Tehetséggondozó csoportok </a:t>
          </a:r>
          <a:endParaRPr lang="en-US" sz="32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90FC88-460F-44EF-987A-3A268AF51B91}" type="parTrans" cxnId="{55693A97-4C5A-47A3-BDED-F5C7A90970F6}">
      <dgm:prSet/>
      <dgm:spPr/>
      <dgm:t>
        <a:bodyPr/>
        <a:lstStyle/>
        <a:p>
          <a:endParaRPr lang="en-US"/>
        </a:p>
      </dgm:t>
    </dgm:pt>
    <dgm:pt modelId="{F2E781DF-EF37-49C4-9973-8A574B2E15ED}" type="sibTrans" cxnId="{55693A97-4C5A-47A3-BDED-F5C7A90970F6}">
      <dgm:prSet/>
      <dgm:spPr/>
      <dgm:t>
        <a:bodyPr/>
        <a:lstStyle/>
        <a:p>
          <a:endParaRPr lang="en-US"/>
        </a:p>
      </dgm:t>
    </dgm:pt>
    <dgm:pt modelId="{F11022CC-C3DD-44B5-A1F6-03FA0DA9FBB3}">
      <dgm:prSet/>
      <dgm:spPr>
        <a:solidFill>
          <a:schemeClr val="accent4">
            <a:lumMod val="60000"/>
            <a:lumOff val="40000"/>
            <a:alpha val="90000"/>
          </a:schemeClr>
        </a:solidFill>
        <a:ln w="60325">
          <a:solidFill>
            <a:schemeClr val="accent4">
              <a:lumMod val="50000"/>
            </a:schemeClr>
          </a:solidFill>
        </a:ln>
      </dgm:spPr>
      <dgm:t>
        <a:bodyPr/>
        <a:lstStyle/>
        <a:p>
          <a:r>
            <a:rPr lang="hu-HU" dirty="0"/>
            <a:t>heti 5 óra</a:t>
          </a:r>
          <a:endParaRPr lang="en-US" dirty="0"/>
        </a:p>
      </dgm:t>
    </dgm:pt>
    <dgm:pt modelId="{7B5C9A47-8242-442B-9BFD-DEB36A053B41}" type="parTrans" cxnId="{888E6904-79BF-426A-93AE-DA45DC9E20B9}">
      <dgm:prSet/>
      <dgm:spPr/>
      <dgm:t>
        <a:bodyPr/>
        <a:lstStyle/>
        <a:p>
          <a:endParaRPr lang="en-US"/>
        </a:p>
      </dgm:t>
    </dgm:pt>
    <dgm:pt modelId="{0A718E5F-62D0-4130-8869-8CF65CFE9FF2}" type="sibTrans" cxnId="{888E6904-79BF-426A-93AE-DA45DC9E20B9}">
      <dgm:prSet/>
      <dgm:spPr/>
      <dgm:t>
        <a:bodyPr/>
        <a:lstStyle/>
        <a:p>
          <a:endParaRPr lang="en-US"/>
        </a:p>
      </dgm:t>
    </dgm:pt>
    <dgm:pt modelId="{E295D48E-9D46-4959-A05E-AD487579AAF5}">
      <dgm:prSet/>
      <dgm:spPr>
        <a:solidFill>
          <a:schemeClr val="accent4">
            <a:lumMod val="60000"/>
            <a:lumOff val="40000"/>
            <a:alpha val="90000"/>
          </a:schemeClr>
        </a:solidFill>
        <a:ln w="60325">
          <a:solidFill>
            <a:schemeClr val="accent4">
              <a:lumMod val="50000"/>
            </a:schemeClr>
          </a:solidFill>
        </a:ln>
      </dgm:spPr>
      <dgm:t>
        <a:bodyPr/>
        <a:lstStyle/>
        <a:p>
          <a:r>
            <a:rPr lang="hu-HU" dirty="0"/>
            <a:t>az évfolyamok legeredményesebb gyermekei </a:t>
          </a:r>
          <a:endParaRPr lang="en-US" dirty="0"/>
        </a:p>
      </dgm:t>
    </dgm:pt>
    <dgm:pt modelId="{4936F50F-81FF-4180-BB76-7544FD6A674C}" type="parTrans" cxnId="{D7DA29FD-7868-454B-95B4-733392FC87FC}">
      <dgm:prSet/>
      <dgm:spPr/>
      <dgm:t>
        <a:bodyPr/>
        <a:lstStyle/>
        <a:p>
          <a:endParaRPr lang="en-US"/>
        </a:p>
      </dgm:t>
    </dgm:pt>
    <dgm:pt modelId="{722CEF99-D071-4286-AB5E-BA6D5533227F}" type="sibTrans" cxnId="{D7DA29FD-7868-454B-95B4-733392FC87FC}">
      <dgm:prSet/>
      <dgm:spPr/>
      <dgm:t>
        <a:bodyPr/>
        <a:lstStyle/>
        <a:p>
          <a:endParaRPr lang="en-US"/>
        </a:p>
      </dgm:t>
    </dgm:pt>
    <dgm:pt modelId="{74E299F2-B368-41CA-827B-7DEE82BCDFD6}">
      <dgm:prSet/>
      <dgm:spPr>
        <a:solidFill>
          <a:schemeClr val="accent4">
            <a:lumMod val="60000"/>
            <a:lumOff val="40000"/>
            <a:alpha val="90000"/>
          </a:schemeClr>
        </a:solidFill>
        <a:ln w="63500">
          <a:solidFill>
            <a:schemeClr val="accent4">
              <a:lumMod val="50000"/>
            </a:schemeClr>
          </a:solidFill>
        </a:ln>
      </dgm:spPr>
      <dgm:t>
        <a:bodyPr/>
        <a:lstStyle/>
        <a:p>
          <a:r>
            <a:rPr lang="hu-HU" dirty="0"/>
            <a:t>heti 3 óra</a:t>
          </a:r>
        </a:p>
      </dgm:t>
    </dgm:pt>
    <dgm:pt modelId="{59C6857C-D7E9-4D8E-B35E-49532D3B9410}" type="parTrans" cxnId="{BDB36848-D972-4473-BF64-3B7F0F204FEE}">
      <dgm:prSet/>
      <dgm:spPr/>
      <dgm:t>
        <a:bodyPr/>
        <a:lstStyle/>
        <a:p>
          <a:endParaRPr lang="hu-HU"/>
        </a:p>
      </dgm:t>
    </dgm:pt>
    <dgm:pt modelId="{51B85AA1-012A-4C34-BE00-84E51EBE06AF}" type="sibTrans" cxnId="{BDB36848-D972-4473-BF64-3B7F0F204FEE}">
      <dgm:prSet/>
      <dgm:spPr/>
      <dgm:t>
        <a:bodyPr/>
        <a:lstStyle/>
        <a:p>
          <a:endParaRPr lang="hu-HU"/>
        </a:p>
      </dgm:t>
    </dgm:pt>
    <dgm:pt modelId="{5BE07ED1-7C34-4C3F-B605-EB7A0FE479CA}" type="pres">
      <dgm:prSet presAssocID="{6C90912E-A652-4AD3-98B5-9C14882C709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C9D3F357-4F95-48DA-9BC3-963F00CA03FE}" type="pres">
      <dgm:prSet presAssocID="{9092CDAC-8F1F-4A07-8CF6-2F1172EA1574}" presName="parentLin" presStyleCnt="0"/>
      <dgm:spPr/>
    </dgm:pt>
    <dgm:pt modelId="{D4A0056F-C8B0-4D76-893D-FB2838FD37D2}" type="pres">
      <dgm:prSet presAssocID="{9092CDAC-8F1F-4A07-8CF6-2F1172EA1574}" presName="parentLeftMargin" presStyleLbl="node1" presStyleIdx="0" presStyleCnt="2"/>
      <dgm:spPr/>
      <dgm:t>
        <a:bodyPr/>
        <a:lstStyle/>
        <a:p>
          <a:endParaRPr lang="hu-HU"/>
        </a:p>
      </dgm:t>
    </dgm:pt>
    <dgm:pt modelId="{DFAA06D8-EE04-4945-B259-D1DB68CC437B}" type="pres">
      <dgm:prSet presAssocID="{9092CDAC-8F1F-4A07-8CF6-2F1172EA1574}" presName="parentText" presStyleLbl="node1" presStyleIdx="0" presStyleCnt="2" custScaleX="100343" custLinFactNeighborX="-2777" custLinFactNeighborY="-2499">
        <dgm:presLayoutVars>
          <dgm:chMax val="0"/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2B6C0324-104B-44C2-8530-E87EB65694DE}" type="pres">
      <dgm:prSet presAssocID="{9092CDAC-8F1F-4A07-8CF6-2F1172EA1574}" presName="negativeSpace" presStyleCnt="0"/>
      <dgm:spPr/>
    </dgm:pt>
    <dgm:pt modelId="{4E13ACC7-D2FC-4074-837B-9E44E0293563}" type="pres">
      <dgm:prSet presAssocID="{9092CDAC-8F1F-4A07-8CF6-2F1172EA1574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CAD65487-6482-4C30-A811-B71198CB1D0A}" type="pres">
      <dgm:prSet presAssocID="{184EB43E-ACE2-475E-88F6-A9666351F3F7}" presName="spaceBetweenRectangles" presStyleCnt="0"/>
      <dgm:spPr/>
    </dgm:pt>
    <dgm:pt modelId="{1E854434-43A3-4D99-A67D-37D35B31276A}" type="pres">
      <dgm:prSet presAssocID="{A06DA295-2A7F-4923-B7EE-8A0EA8AD75C8}" presName="parentLin" presStyleCnt="0"/>
      <dgm:spPr/>
    </dgm:pt>
    <dgm:pt modelId="{7EBBAFEA-CF1F-420A-B978-633F3D97A0A0}" type="pres">
      <dgm:prSet presAssocID="{A06DA295-2A7F-4923-B7EE-8A0EA8AD75C8}" presName="parentLeftMargin" presStyleLbl="node1" presStyleIdx="0" presStyleCnt="2"/>
      <dgm:spPr/>
      <dgm:t>
        <a:bodyPr/>
        <a:lstStyle/>
        <a:p>
          <a:endParaRPr lang="hu-HU"/>
        </a:p>
      </dgm:t>
    </dgm:pt>
    <dgm:pt modelId="{911377F4-FAB9-4E9D-929F-6AAD40187A42}" type="pres">
      <dgm:prSet presAssocID="{A06DA295-2A7F-4923-B7EE-8A0EA8AD75C8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56EA6984-A541-4806-9209-3FCF44BD1041}" type="pres">
      <dgm:prSet presAssocID="{A06DA295-2A7F-4923-B7EE-8A0EA8AD75C8}" presName="negativeSpace" presStyleCnt="0"/>
      <dgm:spPr/>
    </dgm:pt>
    <dgm:pt modelId="{F0E18A8A-3B65-4F67-9ECB-1DC15490BBA0}" type="pres">
      <dgm:prSet presAssocID="{A06DA295-2A7F-4923-B7EE-8A0EA8AD75C8}" presName="childText" presStyleLbl="conFgAcc1" presStyleIdx="1" presStyleCnt="2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</dgm:ptLst>
  <dgm:cxnLst>
    <dgm:cxn modelId="{5FC91352-F8E1-45CA-B915-1A005F8E5C80}" type="presOf" srcId="{9092CDAC-8F1F-4A07-8CF6-2F1172EA1574}" destId="{DFAA06D8-EE04-4945-B259-D1DB68CC437B}" srcOrd="1" destOrd="0" presId="urn:microsoft.com/office/officeart/2005/8/layout/list1"/>
    <dgm:cxn modelId="{0EF70BE0-B09E-4356-A181-F2E1F60EE3C0}" srcId="{6C90912E-A652-4AD3-98B5-9C14882C7094}" destId="{9092CDAC-8F1F-4A07-8CF6-2F1172EA1574}" srcOrd="0" destOrd="0" parTransId="{2B970F27-F2CD-4D53-BB4E-66FE4E99D85D}" sibTransId="{184EB43E-ACE2-475E-88F6-A9666351F3F7}"/>
    <dgm:cxn modelId="{B4A0A73F-7D4D-4E0F-893D-34DAB13F4AFB}" type="presOf" srcId="{A06DA295-2A7F-4923-B7EE-8A0EA8AD75C8}" destId="{7EBBAFEA-CF1F-420A-B978-633F3D97A0A0}" srcOrd="0" destOrd="0" presId="urn:microsoft.com/office/officeart/2005/8/layout/list1"/>
    <dgm:cxn modelId="{888E6904-79BF-426A-93AE-DA45DC9E20B9}" srcId="{A06DA295-2A7F-4923-B7EE-8A0EA8AD75C8}" destId="{F11022CC-C3DD-44B5-A1F6-03FA0DA9FBB3}" srcOrd="0" destOrd="0" parTransId="{7B5C9A47-8242-442B-9BFD-DEB36A053B41}" sibTransId="{0A718E5F-62D0-4130-8869-8CF65CFE9FF2}"/>
    <dgm:cxn modelId="{17E3652A-6D42-438D-B7FB-0FB383D77CB1}" type="presOf" srcId="{E295D48E-9D46-4959-A05E-AD487579AAF5}" destId="{F0E18A8A-3B65-4F67-9ECB-1DC15490BBA0}" srcOrd="0" destOrd="1" presId="urn:microsoft.com/office/officeart/2005/8/layout/list1"/>
    <dgm:cxn modelId="{1C1B0CE7-67E3-4749-A72F-F5EB20429D49}" type="presOf" srcId="{6C90912E-A652-4AD3-98B5-9C14882C7094}" destId="{5BE07ED1-7C34-4C3F-B605-EB7A0FE479CA}" srcOrd="0" destOrd="0" presId="urn:microsoft.com/office/officeart/2005/8/layout/list1"/>
    <dgm:cxn modelId="{FA6A93A1-D09D-4685-88AD-6B5A9064D4C9}" type="presOf" srcId="{74E299F2-B368-41CA-827B-7DEE82BCDFD6}" destId="{4E13ACC7-D2FC-4074-837B-9E44E0293563}" srcOrd="0" destOrd="0" presId="urn:microsoft.com/office/officeart/2005/8/layout/list1"/>
    <dgm:cxn modelId="{D7DA29FD-7868-454B-95B4-733392FC87FC}" srcId="{A06DA295-2A7F-4923-B7EE-8A0EA8AD75C8}" destId="{E295D48E-9D46-4959-A05E-AD487579AAF5}" srcOrd="1" destOrd="0" parTransId="{4936F50F-81FF-4180-BB76-7544FD6A674C}" sibTransId="{722CEF99-D071-4286-AB5E-BA6D5533227F}"/>
    <dgm:cxn modelId="{BDB36848-D972-4473-BF64-3B7F0F204FEE}" srcId="{9092CDAC-8F1F-4A07-8CF6-2F1172EA1574}" destId="{74E299F2-B368-41CA-827B-7DEE82BCDFD6}" srcOrd="0" destOrd="0" parTransId="{59C6857C-D7E9-4D8E-B35E-49532D3B9410}" sibTransId="{51B85AA1-012A-4C34-BE00-84E51EBE06AF}"/>
    <dgm:cxn modelId="{A7D4AFA6-4A34-444E-912F-D5237963F483}" type="presOf" srcId="{A06DA295-2A7F-4923-B7EE-8A0EA8AD75C8}" destId="{911377F4-FAB9-4E9D-929F-6AAD40187A42}" srcOrd="1" destOrd="0" presId="urn:microsoft.com/office/officeart/2005/8/layout/list1"/>
    <dgm:cxn modelId="{B0B0A037-0FDF-4B45-80CC-C59CE49AF23D}" type="presOf" srcId="{F11022CC-C3DD-44B5-A1F6-03FA0DA9FBB3}" destId="{F0E18A8A-3B65-4F67-9ECB-1DC15490BBA0}" srcOrd="0" destOrd="0" presId="urn:microsoft.com/office/officeart/2005/8/layout/list1"/>
    <dgm:cxn modelId="{654A5849-023A-48A7-969F-36B8E969756B}" type="presOf" srcId="{9092CDAC-8F1F-4A07-8CF6-2F1172EA1574}" destId="{D4A0056F-C8B0-4D76-893D-FB2838FD37D2}" srcOrd="0" destOrd="0" presId="urn:microsoft.com/office/officeart/2005/8/layout/list1"/>
    <dgm:cxn modelId="{55693A97-4C5A-47A3-BDED-F5C7A90970F6}" srcId="{6C90912E-A652-4AD3-98B5-9C14882C7094}" destId="{A06DA295-2A7F-4923-B7EE-8A0EA8AD75C8}" srcOrd="1" destOrd="0" parTransId="{D890FC88-460F-44EF-987A-3A268AF51B91}" sibTransId="{F2E781DF-EF37-49C4-9973-8A574B2E15ED}"/>
    <dgm:cxn modelId="{E9323087-381D-4C9A-9B24-1BF800CF83C9}" type="presParOf" srcId="{5BE07ED1-7C34-4C3F-B605-EB7A0FE479CA}" destId="{C9D3F357-4F95-48DA-9BC3-963F00CA03FE}" srcOrd="0" destOrd="0" presId="urn:microsoft.com/office/officeart/2005/8/layout/list1"/>
    <dgm:cxn modelId="{26B632C5-41A2-41BC-B6D2-66FAAF926EC5}" type="presParOf" srcId="{C9D3F357-4F95-48DA-9BC3-963F00CA03FE}" destId="{D4A0056F-C8B0-4D76-893D-FB2838FD37D2}" srcOrd="0" destOrd="0" presId="urn:microsoft.com/office/officeart/2005/8/layout/list1"/>
    <dgm:cxn modelId="{270C85C5-1D9E-4231-BB93-EDF0F3AD2BAB}" type="presParOf" srcId="{C9D3F357-4F95-48DA-9BC3-963F00CA03FE}" destId="{DFAA06D8-EE04-4945-B259-D1DB68CC437B}" srcOrd="1" destOrd="0" presId="urn:microsoft.com/office/officeart/2005/8/layout/list1"/>
    <dgm:cxn modelId="{EA7C1CFC-3D61-4F2D-BF8F-2E6C5D37A6C3}" type="presParOf" srcId="{5BE07ED1-7C34-4C3F-B605-EB7A0FE479CA}" destId="{2B6C0324-104B-44C2-8530-E87EB65694DE}" srcOrd="1" destOrd="0" presId="urn:microsoft.com/office/officeart/2005/8/layout/list1"/>
    <dgm:cxn modelId="{F3242C1E-69F0-4569-AAA5-A30FBC9B8C27}" type="presParOf" srcId="{5BE07ED1-7C34-4C3F-B605-EB7A0FE479CA}" destId="{4E13ACC7-D2FC-4074-837B-9E44E0293563}" srcOrd="2" destOrd="0" presId="urn:microsoft.com/office/officeart/2005/8/layout/list1"/>
    <dgm:cxn modelId="{CF98734D-40A9-40F4-B836-72FDF15F3280}" type="presParOf" srcId="{5BE07ED1-7C34-4C3F-B605-EB7A0FE479CA}" destId="{CAD65487-6482-4C30-A811-B71198CB1D0A}" srcOrd="3" destOrd="0" presId="urn:microsoft.com/office/officeart/2005/8/layout/list1"/>
    <dgm:cxn modelId="{1E63E1CB-3BFF-4F43-BD72-0AB56429116D}" type="presParOf" srcId="{5BE07ED1-7C34-4C3F-B605-EB7A0FE479CA}" destId="{1E854434-43A3-4D99-A67D-37D35B31276A}" srcOrd="4" destOrd="0" presId="urn:microsoft.com/office/officeart/2005/8/layout/list1"/>
    <dgm:cxn modelId="{C8688AE4-364C-4E39-99BE-21DC691A0743}" type="presParOf" srcId="{1E854434-43A3-4D99-A67D-37D35B31276A}" destId="{7EBBAFEA-CF1F-420A-B978-633F3D97A0A0}" srcOrd="0" destOrd="0" presId="urn:microsoft.com/office/officeart/2005/8/layout/list1"/>
    <dgm:cxn modelId="{30BF747E-4C84-4D43-A268-077F332D7DAC}" type="presParOf" srcId="{1E854434-43A3-4D99-A67D-37D35B31276A}" destId="{911377F4-FAB9-4E9D-929F-6AAD40187A42}" srcOrd="1" destOrd="0" presId="urn:microsoft.com/office/officeart/2005/8/layout/list1"/>
    <dgm:cxn modelId="{5700FEDE-F911-4369-A5C5-2EED1AB3EDF8}" type="presParOf" srcId="{5BE07ED1-7C34-4C3F-B605-EB7A0FE479CA}" destId="{56EA6984-A541-4806-9209-3FCF44BD1041}" srcOrd="5" destOrd="0" presId="urn:microsoft.com/office/officeart/2005/8/layout/list1"/>
    <dgm:cxn modelId="{DAD18065-1A10-40DA-8F43-5068075D00AB}" type="presParOf" srcId="{5BE07ED1-7C34-4C3F-B605-EB7A0FE479CA}" destId="{F0E18A8A-3B65-4F67-9ECB-1DC15490BBA0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44B6E23-A85C-4BF0-B1D0-900D18373340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D27D631-ED49-464F-9D8A-ADA78FE57C49}">
      <dgm:prSet custT="1"/>
      <dgm:spPr>
        <a:ln w="60325">
          <a:solidFill>
            <a:schemeClr val="accent1">
              <a:lumMod val="75000"/>
            </a:schemeClr>
          </a:solidFill>
          <a:prstDash val="sysDot"/>
        </a:ln>
      </dgm:spPr>
      <dgm:t>
        <a:bodyPr/>
        <a:lstStyle/>
        <a:p>
          <a:r>
            <a:rPr lang="hu-HU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a nyelv iránti érdeklődés felkeltése</a:t>
          </a:r>
          <a:endParaRPr lang="en-US" sz="35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74AA58B-80B5-43DA-8632-639FFD9E59B2}" type="parTrans" cxnId="{2CB48099-1232-49AC-8E9D-EAFDB0CA987C}">
      <dgm:prSet/>
      <dgm:spPr/>
      <dgm:t>
        <a:bodyPr/>
        <a:lstStyle/>
        <a:p>
          <a:endParaRPr lang="en-US"/>
        </a:p>
      </dgm:t>
    </dgm:pt>
    <dgm:pt modelId="{C9255EE1-F43F-4518-945A-1EE2E5A7EAD6}" type="sibTrans" cxnId="{2CB48099-1232-49AC-8E9D-EAFDB0CA987C}">
      <dgm:prSet phldrT="1"/>
      <dgm:spPr/>
      <dgm:t>
        <a:bodyPr/>
        <a:lstStyle/>
        <a:p>
          <a:endParaRPr lang="en-US"/>
        </a:p>
      </dgm:t>
    </dgm:pt>
    <dgm:pt modelId="{87CC8336-BE2C-4A26-AE35-25F8A5F07758}">
      <dgm:prSet custT="1"/>
      <dgm:spPr>
        <a:ln w="60325">
          <a:solidFill>
            <a:schemeClr val="accent3">
              <a:lumMod val="50000"/>
            </a:schemeClr>
          </a:solidFill>
          <a:prstDash val="sysDot"/>
        </a:ln>
      </dgm:spPr>
      <dgm:t>
        <a:bodyPr/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3700" kern="1200" dirty="0">
              <a:solidFill>
                <a:prstClr val="white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erősségközpontú nyelvoktatás</a:t>
          </a:r>
          <a:endParaRPr lang="en-US" sz="3700" kern="1200" dirty="0">
            <a:solidFill>
              <a:prstClr val="white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04FDA8F9-7077-4705-8C57-6CC7967FCF2D}" type="parTrans" cxnId="{64E32C1E-9A64-4D49-B1E3-2050808ADB4A}">
      <dgm:prSet/>
      <dgm:spPr/>
      <dgm:t>
        <a:bodyPr/>
        <a:lstStyle/>
        <a:p>
          <a:endParaRPr lang="en-US"/>
        </a:p>
      </dgm:t>
    </dgm:pt>
    <dgm:pt modelId="{CADA8C50-98A8-4E6A-80FB-5701DD7BFB83}" type="sibTrans" cxnId="{64E32C1E-9A64-4D49-B1E3-2050808ADB4A}">
      <dgm:prSet phldrT="2"/>
      <dgm:spPr/>
      <dgm:t>
        <a:bodyPr/>
        <a:lstStyle/>
        <a:p>
          <a:endParaRPr lang="en-US"/>
        </a:p>
      </dgm:t>
    </dgm:pt>
    <dgm:pt modelId="{2B9CD2BC-D02B-4E03-B58E-F8AFB336B221}">
      <dgm:prSet custT="1"/>
      <dgm:spPr>
        <a:ln w="57150">
          <a:solidFill>
            <a:schemeClr val="accent5">
              <a:lumMod val="50000"/>
            </a:schemeClr>
          </a:solidFill>
          <a:prstDash val="sysDot"/>
        </a:ln>
      </dgm:spPr>
      <dgm:t>
        <a:bodyPr/>
        <a:lstStyle/>
        <a:p>
          <a:r>
            <a:rPr lang="hu-HU" sz="3600" dirty="0">
              <a:latin typeface="Times New Roman" panose="02020603050405020304" pitchFamily="18" charset="0"/>
              <a:cs typeface="Times New Roman" panose="02020603050405020304" pitchFamily="18" charset="0"/>
            </a:rPr>
            <a:t>a szorgalmas, érdeklődő gyermekek ösztönzése</a:t>
          </a:r>
          <a:endParaRPr lang="en-US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40B9C6-1BF2-4FF5-9E3D-3CEE481E450B}" type="parTrans" cxnId="{D13AEA43-7956-4DB7-92C7-07751B6E9B25}">
      <dgm:prSet/>
      <dgm:spPr/>
      <dgm:t>
        <a:bodyPr/>
        <a:lstStyle/>
        <a:p>
          <a:endParaRPr lang="en-US"/>
        </a:p>
      </dgm:t>
    </dgm:pt>
    <dgm:pt modelId="{BFD45162-07BB-4F2F-AE94-219D40D4FB37}" type="sibTrans" cxnId="{D13AEA43-7956-4DB7-92C7-07751B6E9B25}">
      <dgm:prSet phldrT="3"/>
      <dgm:spPr/>
      <dgm:t>
        <a:bodyPr/>
        <a:lstStyle/>
        <a:p>
          <a:endParaRPr lang="en-US"/>
        </a:p>
      </dgm:t>
    </dgm:pt>
    <dgm:pt modelId="{EFDC96D9-0430-4350-B473-8EF829457972}">
      <dgm:prSet custT="1"/>
      <dgm:spPr>
        <a:ln w="57150">
          <a:solidFill>
            <a:schemeClr val="accent5">
              <a:lumMod val="50000"/>
            </a:schemeClr>
          </a:solidFill>
          <a:prstDash val="sysDot"/>
        </a:ln>
      </dgm:spPr>
      <dgm:t>
        <a:bodyPr/>
        <a:lstStyle/>
        <a:p>
          <a:r>
            <a:rPr lang="hu-HU" sz="3800" kern="1200" dirty="0">
              <a:solidFill>
                <a:prstClr val="white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dramatizált, beszédorientált tanulás</a:t>
          </a:r>
          <a:endParaRPr lang="en-US" sz="3800" kern="1200" dirty="0">
            <a:solidFill>
              <a:prstClr val="white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711FE958-C082-4AD1-A8A1-EECA6C322D41}" type="parTrans" cxnId="{FA572ACF-13E0-4435-A3FC-CD8DEFF5BE80}">
      <dgm:prSet/>
      <dgm:spPr/>
      <dgm:t>
        <a:bodyPr/>
        <a:lstStyle/>
        <a:p>
          <a:endParaRPr lang="en-US"/>
        </a:p>
      </dgm:t>
    </dgm:pt>
    <dgm:pt modelId="{66ADA5B1-938F-4851-AEBD-FC68F63C863E}" type="sibTrans" cxnId="{FA572ACF-13E0-4435-A3FC-CD8DEFF5BE80}">
      <dgm:prSet phldrT="4"/>
      <dgm:spPr/>
      <dgm:t>
        <a:bodyPr/>
        <a:lstStyle/>
        <a:p>
          <a:endParaRPr lang="en-US"/>
        </a:p>
      </dgm:t>
    </dgm:pt>
    <dgm:pt modelId="{D91C4D14-C5F0-4C5A-B990-D6C470C54EBF}">
      <dgm:prSet/>
      <dgm:spPr>
        <a:ln w="60325">
          <a:solidFill>
            <a:schemeClr val="accent6">
              <a:lumMod val="50000"/>
            </a:schemeClr>
          </a:solidFill>
          <a:prstDash val="sysDot"/>
        </a:ln>
      </dgm:spPr>
      <dgm:t>
        <a:bodyPr/>
        <a:lstStyle/>
        <a:p>
          <a:r>
            <a:rPr lang="hu-HU" dirty="0">
              <a:latin typeface="Times New Roman" panose="02020603050405020304" pitchFamily="18" charset="0"/>
              <a:cs typeface="Times New Roman" panose="02020603050405020304" pitchFamily="18" charset="0"/>
            </a:rPr>
            <a:t>élménypedagógiai elemek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3AC86D-ADB0-46C5-A79E-A5F7D0C9415F}" type="parTrans" cxnId="{6583B6C6-CFC6-4F9B-B2EA-F23A4C0428E2}">
      <dgm:prSet/>
      <dgm:spPr/>
      <dgm:t>
        <a:bodyPr/>
        <a:lstStyle/>
        <a:p>
          <a:endParaRPr lang="hu-HU"/>
        </a:p>
      </dgm:t>
    </dgm:pt>
    <dgm:pt modelId="{B4AE8F52-A088-42D1-922D-E8C92FC688E4}" type="sibTrans" cxnId="{6583B6C6-CFC6-4F9B-B2EA-F23A4C0428E2}">
      <dgm:prSet/>
      <dgm:spPr/>
      <dgm:t>
        <a:bodyPr/>
        <a:lstStyle/>
        <a:p>
          <a:endParaRPr lang="hu-HU"/>
        </a:p>
      </dgm:t>
    </dgm:pt>
    <dgm:pt modelId="{B9D28EC4-F01F-418A-9E9E-6215B7783ED1}">
      <dgm:prSet/>
      <dgm:spPr>
        <a:solidFill>
          <a:schemeClr val="bg2">
            <a:lumMod val="60000"/>
            <a:lumOff val="40000"/>
          </a:schemeClr>
        </a:solidFill>
        <a:ln w="57150">
          <a:solidFill>
            <a:schemeClr val="accent5">
              <a:lumMod val="50000"/>
            </a:schemeClr>
          </a:solidFill>
          <a:prstDash val="sysDot"/>
        </a:ln>
      </dgm:spPr>
      <dgm:t>
        <a:bodyPr/>
        <a:lstStyle/>
        <a:p>
          <a:r>
            <a:rPr lang="hu-HU" dirty="0">
              <a:solidFill>
                <a:prstClr val="white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tevékenységközpontú tananyag</a:t>
          </a:r>
          <a:endParaRPr lang="en-US" dirty="0">
            <a:solidFill>
              <a:prstClr val="white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89498A67-F8AD-4703-AE76-02D41F2FC440}" type="parTrans" cxnId="{1B917517-CC7E-423D-BF5C-44196A25EBCD}">
      <dgm:prSet/>
      <dgm:spPr/>
      <dgm:t>
        <a:bodyPr/>
        <a:lstStyle/>
        <a:p>
          <a:endParaRPr lang="hu-HU"/>
        </a:p>
      </dgm:t>
    </dgm:pt>
    <dgm:pt modelId="{F6DE6024-B9A3-4E70-B929-3B2ED78CD5F8}" type="sibTrans" cxnId="{1B917517-CC7E-423D-BF5C-44196A25EBCD}">
      <dgm:prSet/>
      <dgm:spPr/>
      <dgm:t>
        <a:bodyPr/>
        <a:lstStyle/>
        <a:p>
          <a:endParaRPr lang="hu-HU"/>
        </a:p>
      </dgm:t>
    </dgm:pt>
    <dgm:pt modelId="{A9805B48-198C-42E4-BB58-DB4A36534D7A}" type="pres">
      <dgm:prSet presAssocID="{344B6E23-A85C-4BF0-B1D0-900D18373340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E84D72BA-AD9E-4C01-BB56-32AAE3D40F2C}" type="pres">
      <dgm:prSet presAssocID="{4D27D631-ED49-464F-9D8A-ADA78FE57C49}" presName="node" presStyleLbl="node1" presStyleIdx="0" presStyleCnt="6" custAng="21117745" custScaleX="129783" custScaleY="119311" custLinFactNeighborX="-12758" custLinFactNeighborY="-16620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8D0D8357-F6F9-4399-B22C-BFB1834DD2BF}" type="pres">
      <dgm:prSet presAssocID="{C9255EE1-F43F-4518-945A-1EE2E5A7EAD6}" presName="sibTrans" presStyleCnt="0"/>
      <dgm:spPr/>
    </dgm:pt>
    <dgm:pt modelId="{997842BF-4800-482F-9AB3-DE53BDC9D2CF}" type="pres">
      <dgm:prSet presAssocID="{87CC8336-BE2C-4A26-AE35-25F8A5F07758}" presName="node" presStyleLbl="node1" presStyleIdx="1" presStyleCnt="6" custAng="0" custScaleX="136172" custScaleY="104927" custLinFactNeighborX="-5329" custLinFactNeighborY="-14978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F5B758E8-EB75-4CE7-97A9-8579D28AB792}" type="pres">
      <dgm:prSet presAssocID="{CADA8C50-98A8-4E6A-80FB-5701DD7BFB83}" presName="sibTrans" presStyleCnt="0"/>
      <dgm:spPr/>
    </dgm:pt>
    <dgm:pt modelId="{EE417700-5F0D-4AB1-A1D0-3BF9B8CB4520}" type="pres">
      <dgm:prSet presAssocID="{2B9CD2BC-D02B-4E03-B58E-F8AFB336B221}" presName="node" presStyleLbl="node1" presStyleIdx="2" presStyleCnt="6" custAng="322399" custScaleX="115846" custScaleY="140006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F93FC777-8577-44E1-9250-4235D0612CE0}" type="pres">
      <dgm:prSet presAssocID="{BFD45162-07BB-4F2F-AE94-219D40D4FB37}" presName="sibTrans" presStyleCnt="0"/>
      <dgm:spPr/>
    </dgm:pt>
    <dgm:pt modelId="{3507162F-796F-49A1-8429-D86C7CFB3960}" type="pres">
      <dgm:prSet presAssocID="{EFDC96D9-0430-4350-B473-8EF829457972}" presName="node" presStyleLbl="node1" presStyleIdx="3" presStyleCnt="6" custAng="21269708" custScaleX="134626" custScaleY="133965" custLinFactNeighborX="3804" custLinFactNeighborY="-28659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E71557E0-8FD8-447F-A36C-FFBA369D173C}" type="pres">
      <dgm:prSet presAssocID="{66ADA5B1-938F-4851-AEBD-FC68F63C863E}" presName="sibTrans" presStyleCnt="0"/>
      <dgm:spPr/>
    </dgm:pt>
    <dgm:pt modelId="{8C48BC19-366B-486C-92D7-14452DF417F0}" type="pres">
      <dgm:prSet presAssocID="{D91C4D14-C5F0-4C5A-B990-D6C470C54EBF}" presName="node" presStyleLbl="node1" presStyleIdx="4" presStyleCnt="6" custAng="235568" custScaleX="133030" custScaleY="117063" custLinFactX="44068" custLinFactNeighborX="100000" custLinFactNeighborY="-6764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F0432E64-E82C-4AD3-AF8A-1CF35AB07F8C}" type="pres">
      <dgm:prSet presAssocID="{B4AE8F52-A088-42D1-922D-E8C92FC688E4}" presName="sibTrans" presStyleCnt="0"/>
      <dgm:spPr/>
    </dgm:pt>
    <dgm:pt modelId="{D9F931CC-DFB6-4AC2-B65F-61709368A2FF}" type="pres">
      <dgm:prSet presAssocID="{B9D28EC4-F01F-418A-9E9E-6215B7783ED1}" presName="node" presStyleLbl="node1" presStyleIdx="5" presStyleCnt="6" custAng="0" custScaleX="134626" custScaleY="133965" custLinFactX="-42255" custLinFactNeighborX="-100000" custLinFactNeighborY="-19122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</dgm:ptLst>
  <dgm:cxnLst>
    <dgm:cxn modelId="{64E32C1E-9A64-4D49-B1E3-2050808ADB4A}" srcId="{344B6E23-A85C-4BF0-B1D0-900D18373340}" destId="{87CC8336-BE2C-4A26-AE35-25F8A5F07758}" srcOrd="1" destOrd="0" parTransId="{04FDA8F9-7077-4705-8C57-6CC7967FCF2D}" sibTransId="{CADA8C50-98A8-4E6A-80FB-5701DD7BFB83}"/>
    <dgm:cxn modelId="{2CB48099-1232-49AC-8E9D-EAFDB0CA987C}" srcId="{344B6E23-A85C-4BF0-B1D0-900D18373340}" destId="{4D27D631-ED49-464F-9D8A-ADA78FE57C49}" srcOrd="0" destOrd="0" parTransId="{474AA58B-80B5-43DA-8632-639FFD9E59B2}" sibTransId="{C9255EE1-F43F-4518-945A-1EE2E5A7EAD6}"/>
    <dgm:cxn modelId="{D13AEA43-7956-4DB7-92C7-07751B6E9B25}" srcId="{344B6E23-A85C-4BF0-B1D0-900D18373340}" destId="{2B9CD2BC-D02B-4E03-B58E-F8AFB336B221}" srcOrd="2" destOrd="0" parTransId="{6D40B9C6-1BF2-4FF5-9E3D-3CEE481E450B}" sibTransId="{BFD45162-07BB-4F2F-AE94-219D40D4FB37}"/>
    <dgm:cxn modelId="{AFDF4612-416A-41D0-9FCF-A56EAD216017}" type="presOf" srcId="{D91C4D14-C5F0-4C5A-B990-D6C470C54EBF}" destId="{8C48BC19-366B-486C-92D7-14452DF417F0}" srcOrd="0" destOrd="0" presId="urn:microsoft.com/office/officeart/2005/8/layout/default"/>
    <dgm:cxn modelId="{E6DEC7A3-5F41-4B72-98EE-64E14DA60DF2}" type="presOf" srcId="{87CC8336-BE2C-4A26-AE35-25F8A5F07758}" destId="{997842BF-4800-482F-9AB3-DE53BDC9D2CF}" srcOrd="0" destOrd="0" presId="urn:microsoft.com/office/officeart/2005/8/layout/default"/>
    <dgm:cxn modelId="{FA572ACF-13E0-4435-A3FC-CD8DEFF5BE80}" srcId="{344B6E23-A85C-4BF0-B1D0-900D18373340}" destId="{EFDC96D9-0430-4350-B473-8EF829457972}" srcOrd="3" destOrd="0" parTransId="{711FE958-C082-4AD1-A8A1-EECA6C322D41}" sibTransId="{66ADA5B1-938F-4851-AEBD-FC68F63C863E}"/>
    <dgm:cxn modelId="{92E8B4C0-8CCE-43B7-8AF9-5FAADF23FA8F}" type="presOf" srcId="{B9D28EC4-F01F-418A-9E9E-6215B7783ED1}" destId="{D9F931CC-DFB6-4AC2-B65F-61709368A2FF}" srcOrd="0" destOrd="0" presId="urn:microsoft.com/office/officeart/2005/8/layout/default"/>
    <dgm:cxn modelId="{F692D5C6-248F-4B70-8562-9441F76887F4}" type="presOf" srcId="{344B6E23-A85C-4BF0-B1D0-900D18373340}" destId="{A9805B48-198C-42E4-BB58-DB4A36534D7A}" srcOrd="0" destOrd="0" presId="urn:microsoft.com/office/officeart/2005/8/layout/default"/>
    <dgm:cxn modelId="{6583B6C6-CFC6-4F9B-B2EA-F23A4C0428E2}" srcId="{344B6E23-A85C-4BF0-B1D0-900D18373340}" destId="{D91C4D14-C5F0-4C5A-B990-D6C470C54EBF}" srcOrd="4" destOrd="0" parTransId="{0F3AC86D-ADB0-46C5-A79E-A5F7D0C9415F}" sibTransId="{B4AE8F52-A088-42D1-922D-E8C92FC688E4}"/>
    <dgm:cxn modelId="{1B917517-CC7E-423D-BF5C-44196A25EBCD}" srcId="{344B6E23-A85C-4BF0-B1D0-900D18373340}" destId="{B9D28EC4-F01F-418A-9E9E-6215B7783ED1}" srcOrd="5" destOrd="0" parTransId="{89498A67-F8AD-4703-AE76-02D41F2FC440}" sibTransId="{F6DE6024-B9A3-4E70-B929-3B2ED78CD5F8}"/>
    <dgm:cxn modelId="{8F14E14D-FBC2-4659-9E89-206E348F129A}" type="presOf" srcId="{4D27D631-ED49-464F-9D8A-ADA78FE57C49}" destId="{E84D72BA-AD9E-4C01-BB56-32AAE3D40F2C}" srcOrd="0" destOrd="0" presId="urn:microsoft.com/office/officeart/2005/8/layout/default"/>
    <dgm:cxn modelId="{0A0F49A0-61E0-411D-A077-DD503296B21D}" type="presOf" srcId="{2B9CD2BC-D02B-4E03-B58E-F8AFB336B221}" destId="{EE417700-5F0D-4AB1-A1D0-3BF9B8CB4520}" srcOrd="0" destOrd="0" presId="urn:microsoft.com/office/officeart/2005/8/layout/default"/>
    <dgm:cxn modelId="{B1212F00-EDC6-4541-B34F-50F74AD71730}" type="presOf" srcId="{EFDC96D9-0430-4350-B473-8EF829457972}" destId="{3507162F-796F-49A1-8429-D86C7CFB3960}" srcOrd="0" destOrd="0" presId="urn:microsoft.com/office/officeart/2005/8/layout/default"/>
    <dgm:cxn modelId="{44CBE4C2-4A10-473E-BEAE-0310CA58CAEB}" type="presParOf" srcId="{A9805B48-198C-42E4-BB58-DB4A36534D7A}" destId="{E84D72BA-AD9E-4C01-BB56-32AAE3D40F2C}" srcOrd="0" destOrd="0" presId="urn:microsoft.com/office/officeart/2005/8/layout/default"/>
    <dgm:cxn modelId="{5AF73F1A-FD2D-4E44-BF41-6F2153A32022}" type="presParOf" srcId="{A9805B48-198C-42E4-BB58-DB4A36534D7A}" destId="{8D0D8357-F6F9-4399-B22C-BFB1834DD2BF}" srcOrd="1" destOrd="0" presId="urn:microsoft.com/office/officeart/2005/8/layout/default"/>
    <dgm:cxn modelId="{CD8B852B-D792-4C16-A7BC-88564C5315C0}" type="presParOf" srcId="{A9805B48-198C-42E4-BB58-DB4A36534D7A}" destId="{997842BF-4800-482F-9AB3-DE53BDC9D2CF}" srcOrd="2" destOrd="0" presId="urn:microsoft.com/office/officeart/2005/8/layout/default"/>
    <dgm:cxn modelId="{2A399188-9B71-4A73-B9FC-FF21CDA0D15D}" type="presParOf" srcId="{A9805B48-198C-42E4-BB58-DB4A36534D7A}" destId="{F5B758E8-EB75-4CE7-97A9-8579D28AB792}" srcOrd="3" destOrd="0" presId="urn:microsoft.com/office/officeart/2005/8/layout/default"/>
    <dgm:cxn modelId="{36E03436-B123-4946-9276-B3758D12A2B1}" type="presParOf" srcId="{A9805B48-198C-42E4-BB58-DB4A36534D7A}" destId="{EE417700-5F0D-4AB1-A1D0-3BF9B8CB4520}" srcOrd="4" destOrd="0" presId="urn:microsoft.com/office/officeart/2005/8/layout/default"/>
    <dgm:cxn modelId="{6A9013BB-D7C1-4B05-A3DC-8964E289611B}" type="presParOf" srcId="{A9805B48-198C-42E4-BB58-DB4A36534D7A}" destId="{F93FC777-8577-44E1-9250-4235D0612CE0}" srcOrd="5" destOrd="0" presId="urn:microsoft.com/office/officeart/2005/8/layout/default"/>
    <dgm:cxn modelId="{24F5FBE5-50FE-4DD0-AF80-226DDA23FAC5}" type="presParOf" srcId="{A9805B48-198C-42E4-BB58-DB4A36534D7A}" destId="{3507162F-796F-49A1-8429-D86C7CFB3960}" srcOrd="6" destOrd="0" presId="urn:microsoft.com/office/officeart/2005/8/layout/default"/>
    <dgm:cxn modelId="{A9E14066-9940-4407-BAF3-263F1CD8A80C}" type="presParOf" srcId="{A9805B48-198C-42E4-BB58-DB4A36534D7A}" destId="{E71557E0-8FD8-447F-A36C-FFBA369D173C}" srcOrd="7" destOrd="0" presId="urn:microsoft.com/office/officeart/2005/8/layout/default"/>
    <dgm:cxn modelId="{4114DDD1-D295-465A-B579-B16837500A32}" type="presParOf" srcId="{A9805B48-198C-42E4-BB58-DB4A36534D7A}" destId="{8C48BC19-366B-486C-92D7-14452DF417F0}" srcOrd="8" destOrd="0" presId="urn:microsoft.com/office/officeart/2005/8/layout/default"/>
    <dgm:cxn modelId="{3570B054-A627-4140-B45D-7A83ABFA2EB8}" type="presParOf" srcId="{A9805B48-198C-42E4-BB58-DB4A36534D7A}" destId="{F0432E64-E82C-4AD3-AF8A-1CF35AB07F8C}" srcOrd="9" destOrd="0" presId="urn:microsoft.com/office/officeart/2005/8/layout/default"/>
    <dgm:cxn modelId="{DCC7CC75-C758-48CF-964F-67F4C93BAB24}" type="presParOf" srcId="{A9805B48-198C-42E4-BB58-DB4A36534D7A}" destId="{D9F931CC-DFB6-4AC2-B65F-61709368A2FF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FC26C2F-D754-49B2-975C-DE7F0C0A8F30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2317A792-E820-40D6-87E8-3C8BCA881A20}">
      <dgm:prSet custT="1"/>
      <dgm:spPr>
        <a:solidFill>
          <a:schemeClr val="accent4">
            <a:lumMod val="75000"/>
          </a:schemeClr>
        </a:solidFill>
        <a:ln w="47625">
          <a:solidFill>
            <a:schemeClr val="accent4">
              <a:lumMod val="40000"/>
              <a:lumOff val="60000"/>
            </a:schemeClr>
          </a:solidFill>
          <a:prstDash val="dash"/>
        </a:ln>
      </dgm:spPr>
      <dgm:t>
        <a:bodyPr/>
        <a:lstStyle/>
        <a:p>
          <a:r>
            <a:rPr lang="hu-HU" sz="3100" b="1" u="sng" dirty="0">
              <a:latin typeface="Times New Roman" panose="02020603050405020304" pitchFamily="18" charset="0"/>
              <a:cs typeface="Times New Roman" panose="02020603050405020304" pitchFamily="18" charset="0"/>
            </a:rPr>
            <a:t>1. osztályban </a:t>
          </a:r>
        </a:p>
        <a:p>
          <a:r>
            <a:rPr lang="hu-HU" sz="3100" dirty="0">
              <a:latin typeface="Times New Roman" panose="02020603050405020304" pitchFamily="18" charset="0"/>
              <a:cs typeface="Times New Roman" panose="02020603050405020304" pitchFamily="18" charset="0"/>
            </a:rPr>
            <a:t>szülői jelentkezés alapján kerülnek a gyerekek a TG csoportokba.</a:t>
          </a:r>
          <a:endParaRPr lang="en-US" sz="31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F198AAE-9077-44CF-904C-00CE9AB629E6}" type="parTrans" cxnId="{95551236-EE7F-4318-A4FD-2C8D89296460}">
      <dgm:prSet/>
      <dgm:spPr/>
      <dgm:t>
        <a:bodyPr/>
        <a:lstStyle/>
        <a:p>
          <a:endParaRPr lang="en-US"/>
        </a:p>
      </dgm:t>
    </dgm:pt>
    <dgm:pt modelId="{C8CDD71C-FC46-4A72-8B10-8B58AB41C360}" type="sibTrans" cxnId="{95551236-EE7F-4318-A4FD-2C8D89296460}">
      <dgm:prSet/>
      <dgm:spPr/>
      <dgm:t>
        <a:bodyPr/>
        <a:lstStyle/>
        <a:p>
          <a:endParaRPr lang="en-US"/>
        </a:p>
      </dgm:t>
    </dgm:pt>
    <dgm:pt modelId="{6FAA9ACF-2552-41B1-AF12-661B9B7C16DF}">
      <dgm:prSet custT="1"/>
      <dgm:spPr>
        <a:solidFill>
          <a:schemeClr val="accent6">
            <a:lumMod val="75000"/>
          </a:schemeClr>
        </a:solidFill>
        <a:ln w="50800">
          <a:solidFill>
            <a:schemeClr val="accent6">
              <a:lumMod val="20000"/>
              <a:lumOff val="80000"/>
            </a:schemeClr>
          </a:solidFill>
          <a:prstDash val="dash"/>
        </a:ln>
      </dgm:spPr>
      <dgm:t>
        <a:bodyPr/>
        <a:lstStyle/>
        <a:p>
          <a:r>
            <a:rPr lang="hu-HU" sz="3100" b="1" u="sng" kern="1200" dirty="0">
              <a:solidFill>
                <a:prstClr val="white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2.- 3. - osztályban </a:t>
          </a:r>
        </a:p>
        <a:p>
          <a:r>
            <a:rPr lang="hu-HU" sz="3100" kern="1200" dirty="0">
              <a:solidFill>
                <a:prstClr val="white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a kialakított TG csoportban folytatják a tanulmányaikat a tanulók.</a:t>
          </a:r>
          <a:endParaRPr lang="en-US" sz="3100" kern="1200" dirty="0">
            <a:solidFill>
              <a:prstClr val="white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A6D1FFF2-9E3B-4011-A1F3-5F9B26A6B294}" type="parTrans" cxnId="{89E74751-AEF1-41A5-BBFF-2BC8BC7017F8}">
      <dgm:prSet/>
      <dgm:spPr/>
      <dgm:t>
        <a:bodyPr/>
        <a:lstStyle/>
        <a:p>
          <a:endParaRPr lang="en-US"/>
        </a:p>
      </dgm:t>
    </dgm:pt>
    <dgm:pt modelId="{492F928D-A2A0-4134-B389-3593E6C88919}" type="sibTrans" cxnId="{89E74751-AEF1-41A5-BBFF-2BC8BC7017F8}">
      <dgm:prSet/>
      <dgm:spPr/>
      <dgm:t>
        <a:bodyPr/>
        <a:lstStyle/>
        <a:p>
          <a:endParaRPr lang="en-US"/>
        </a:p>
      </dgm:t>
    </dgm:pt>
    <dgm:pt modelId="{04FF8327-6B5D-4E3F-AEC6-E27686FA6E59}">
      <dgm:prSet custT="1"/>
      <dgm:spPr>
        <a:solidFill>
          <a:schemeClr val="accent3">
            <a:lumMod val="75000"/>
          </a:schemeClr>
        </a:solidFill>
        <a:ln w="47625">
          <a:solidFill>
            <a:schemeClr val="accent3">
              <a:lumMod val="40000"/>
              <a:lumOff val="60000"/>
            </a:schemeClr>
          </a:solidFill>
          <a:prstDash val="dash"/>
        </a:ln>
      </dgm:spPr>
      <dgm:t>
        <a:bodyPr/>
        <a:lstStyle/>
        <a:p>
          <a:pPr marL="0"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3100" b="1" u="sng" kern="1200" dirty="0">
              <a:solidFill>
                <a:prstClr val="white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3. osztály </a:t>
          </a:r>
          <a:r>
            <a:rPr lang="hu-HU" sz="3100" kern="1200" dirty="0">
              <a:solidFill>
                <a:prstClr val="white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végén szintfelmérés alapján szakmai döntéssel folytatják a 4. évfolyam TG csoportjában a megkezdett munkát a tanulók.</a:t>
          </a:r>
          <a:endParaRPr lang="en-US" sz="3100" kern="1200" dirty="0">
            <a:solidFill>
              <a:prstClr val="white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7CCD4C33-86CA-4454-8BCB-FA2FDBF2D7B1}" type="parTrans" cxnId="{A115F1FC-930E-4332-AD6C-FB6B33FDA948}">
      <dgm:prSet/>
      <dgm:spPr/>
      <dgm:t>
        <a:bodyPr/>
        <a:lstStyle/>
        <a:p>
          <a:endParaRPr lang="en-US"/>
        </a:p>
      </dgm:t>
    </dgm:pt>
    <dgm:pt modelId="{D70AB05D-6998-4395-A1B0-5155673F6F66}" type="sibTrans" cxnId="{A115F1FC-930E-4332-AD6C-FB6B33FDA948}">
      <dgm:prSet/>
      <dgm:spPr/>
      <dgm:t>
        <a:bodyPr/>
        <a:lstStyle/>
        <a:p>
          <a:endParaRPr lang="en-US"/>
        </a:p>
      </dgm:t>
    </dgm:pt>
    <dgm:pt modelId="{69E16049-BA8B-42E0-B566-F363E774C0A2}" type="pres">
      <dgm:prSet presAssocID="{6FC26C2F-D754-49B2-975C-DE7F0C0A8F30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AA8D07B9-A1C8-4423-B287-31620A6F6474}" type="pres">
      <dgm:prSet presAssocID="{2317A792-E820-40D6-87E8-3C8BCA881A20}" presName="node" presStyleLbl="node1" presStyleIdx="0" presStyleCnt="3" custScaleX="170800" custScaleY="124162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FBC9A6A9-BD77-412C-896B-909D7242DF7F}" type="pres">
      <dgm:prSet presAssocID="{C8CDD71C-FC46-4A72-8B10-8B58AB41C360}" presName="sibTrans" presStyleCnt="0"/>
      <dgm:spPr/>
    </dgm:pt>
    <dgm:pt modelId="{C2956E7B-AA04-4AE9-AB35-162F78ACC9CC}" type="pres">
      <dgm:prSet presAssocID="{6FAA9ACF-2552-41B1-AF12-661B9B7C16DF}" presName="node" presStyleLbl="node1" presStyleIdx="1" presStyleCnt="3" custScaleX="180265" custScaleY="124121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B1D758F7-D22C-4FA7-B162-95515D37FEF7}" type="pres">
      <dgm:prSet presAssocID="{492F928D-A2A0-4134-B389-3593E6C88919}" presName="sibTrans" presStyleCnt="0"/>
      <dgm:spPr/>
    </dgm:pt>
    <dgm:pt modelId="{ED11B397-835B-4572-AD38-07FBF78CCEF7}" type="pres">
      <dgm:prSet presAssocID="{04FF8327-6B5D-4E3F-AEC6-E27686FA6E59}" presName="node" presStyleLbl="node1" presStyleIdx="2" presStyleCnt="3" custScaleX="231491" custScaleY="127876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</dgm:ptLst>
  <dgm:cxnLst>
    <dgm:cxn modelId="{89E74751-AEF1-41A5-BBFF-2BC8BC7017F8}" srcId="{6FC26C2F-D754-49B2-975C-DE7F0C0A8F30}" destId="{6FAA9ACF-2552-41B1-AF12-661B9B7C16DF}" srcOrd="1" destOrd="0" parTransId="{A6D1FFF2-9E3B-4011-A1F3-5F9B26A6B294}" sibTransId="{492F928D-A2A0-4134-B389-3593E6C88919}"/>
    <dgm:cxn modelId="{755D5E86-4030-400C-B8B7-0D3C8AD8FE3F}" type="presOf" srcId="{6FC26C2F-D754-49B2-975C-DE7F0C0A8F30}" destId="{69E16049-BA8B-42E0-B566-F363E774C0A2}" srcOrd="0" destOrd="0" presId="urn:microsoft.com/office/officeart/2005/8/layout/default"/>
    <dgm:cxn modelId="{A115F1FC-930E-4332-AD6C-FB6B33FDA948}" srcId="{6FC26C2F-D754-49B2-975C-DE7F0C0A8F30}" destId="{04FF8327-6B5D-4E3F-AEC6-E27686FA6E59}" srcOrd="2" destOrd="0" parTransId="{7CCD4C33-86CA-4454-8BCB-FA2FDBF2D7B1}" sibTransId="{D70AB05D-6998-4395-A1B0-5155673F6F66}"/>
    <dgm:cxn modelId="{AC6C1A65-3EFC-4393-9C15-9BD8A800B4FE}" type="presOf" srcId="{2317A792-E820-40D6-87E8-3C8BCA881A20}" destId="{AA8D07B9-A1C8-4423-B287-31620A6F6474}" srcOrd="0" destOrd="0" presId="urn:microsoft.com/office/officeart/2005/8/layout/default"/>
    <dgm:cxn modelId="{95551236-EE7F-4318-A4FD-2C8D89296460}" srcId="{6FC26C2F-D754-49B2-975C-DE7F0C0A8F30}" destId="{2317A792-E820-40D6-87E8-3C8BCA881A20}" srcOrd="0" destOrd="0" parTransId="{7F198AAE-9077-44CF-904C-00CE9AB629E6}" sibTransId="{C8CDD71C-FC46-4A72-8B10-8B58AB41C360}"/>
    <dgm:cxn modelId="{3DC24D8C-32FD-47BE-8698-E9A6017CE762}" type="presOf" srcId="{04FF8327-6B5D-4E3F-AEC6-E27686FA6E59}" destId="{ED11B397-835B-4572-AD38-07FBF78CCEF7}" srcOrd="0" destOrd="0" presId="urn:microsoft.com/office/officeart/2005/8/layout/default"/>
    <dgm:cxn modelId="{E205E4CE-412F-4F4C-8A3D-9121010F76FD}" type="presOf" srcId="{6FAA9ACF-2552-41B1-AF12-661B9B7C16DF}" destId="{C2956E7B-AA04-4AE9-AB35-162F78ACC9CC}" srcOrd="0" destOrd="0" presId="urn:microsoft.com/office/officeart/2005/8/layout/default"/>
    <dgm:cxn modelId="{2173306E-9BB0-4598-A29E-43CD544438A3}" type="presParOf" srcId="{69E16049-BA8B-42E0-B566-F363E774C0A2}" destId="{AA8D07B9-A1C8-4423-B287-31620A6F6474}" srcOrd="0" destOrd="0" presId="urn:microsoft.com/office/officeart/2005/8/layout/default"/>
    <dgm:cxn modelId="{8BD0B56E-799E-401E-88D2-CE17C9502C4C}" type="presParOf" srcId="{69E16049-BA8B-42E0-B566-F363E774C0A2}" destId="{FBC9A6A9-BD77-412C-896B-909D7242DF7F}" srcOrd="1" destOrd="0" presId="urn:microsoft.com/office/officeart/2005/8/layout/default"/>
    <dgm:cxn modelId="{C5F39B34-8599-467F-B8D2-A7ED16865B55}" type="presParOf" srcId="{69E16049-BA8B-42E0-B566-F363E774C0A2}" destId="{C2956E7B-AA04-4AE9-AB35-162F78ACC9CC}" srcOrd="2" destOrd="0" presId="urn:microsoft.com/office/officeart/2005/8/layout/default"/>
    <dgm:cxn modelId="{194B7D16-1945-4B83-BF34-D0E5D4E747BC}" type="presParOf" srcId="{69E16049-BA8B-42E0-B566-F363E774C0A2}" destId="{B1D758F7-D22C-4FA7-B162-95515D37FEF7}" srcOrd="3" destOrd="0" presId="urn:microsoft.com/office/officeart/2005/8/layout/default"/>
    <dgm:cxn modelId="{8CC2919A-0CA7-484D-87F5-295AE5458220}" type="presParOf" srcId="{69E16049-BA8B-42E0-B566-F363E774C0A2}" destId="{ED11B397-835B-4572-AD38-07FBF78CCEF7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FE76DEE-43AA-4FB7-840A-312ACDF6836A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832FD979-006C-47E6-AAE8-F9505ED34BD5}">
      <dgm:prSet/>
      <dgm:spPr>
        <a:gradFill rotWithShape="0">
          <a:gsLst>
            <a:gs pos="41000">
              <a:schemeClr val="accent4">
                <a:lumMod val="75000"/>
              </a:schemeClr>
            </a:gs>
            <a:gs pos="100000">
              <a:schemeClr val="accent5">
                <a:lumMod val="75000"/>
              </a:schemeClr>
            </a:gs>
          </a:gsLst>
        </a:gradFill>
      </dgm:spPr>
      <dgm:t>
        <a:bodyPr/>
        <a:lstStyle/>
        <a:p>
          <a:r>
            <a:rPr lang="hu-HU" dirty="0"/>
            <a:t>- Angliai testvériskolai kapcsolatot szeretnénk kialakítani </a:t>
          </a:r>
          <a:endParaRPr lang="en-US" dirty="0"/>
        </a:p>
      </dgm:t>
    </dgm:pt>
    <dgm:pt modelId="{71A68061-67F4-410E-AE85-FE461E29D4AA}" type="parTrans" cxnId="{EA1240DE-7CD1-44EF-87EA-0CC61D3653C4}">
      <dgm:prSet/>
      <dgm:spPr/>
      <dgm:t>
        <a:bodyPr/>
        <a:lstStyle/>
        <a:p>
          <a:endParaRPr lang="en-US"/>
        </a:p>
      </dgm:t>
    </dgm:pt>
    <dgm:pt modelId="{6F573FC5-DC2F-4352-A87A-230FD19D9009}" type="sibTrans" cxnId="{EA1240DE-7CD1-44EF-87EA-0CC61D3653C4}">
      <dgm:prSet/>
      <dgm:spPr/>
      <dgm:t>
        <a:bodyPr/>
        <a:lstStyle/>
        <a:p>
          <a:endParaRPr lang="en-US"/>
        </a:p>
      </dgm:t>
    </dgm:pt>
    <dgm:pt modelId="{15FF26E4-1462-4F7C-99F7-10783D095A16}">
      <dgm:prSet/>
      <dgm:spPr>
        <a:gradFill rotWithShape="0">
          <a:gsLst>
            <a:gs pos="30000">
              <a:schemeClr val="accent4">
                <a:lumMod val="75000"/>
              </a:schemeClr>
            </a:gs>
            <a:gs pos="100000">
              <a:schemeClr val="accent5">
                <a:lumMod val="75000"/>
              </a:schemeClr>
            </a:gs>
          </a:gsLst>
        </a:gradFill>
      </dgm:spPr>
      <dgm:t>
        <a:bodyPr/>
        <a:lstStyle/>
        <a:p>
          <a:r>
            <a:rPr lang="hu-HU" dirty="0"/>
            <a:t>- Csereüdültetési programok megszervezésén is gondolkodunk</a:t>
          </a:r>
          <a:endParaRPr lang="en-US" dirty="0"/>
        </a:p>
      </dgm:t>
    </dgm:pt>
    <dgm:pt modelId="{DDF9B3BF-8B07-4D45-938B-5FA2C1A2A940}" type="parTrans" cxnId="{E48C5867-4D3F-44CB-A788-2883396E0674}">
      <dgm:prSet/>
      <dgm:spPr/>
      <dgm:t>
        <a:bodyPr/>
        <a:lstStyle/>
        <a:p>
          <a:endParaRPr lang="en-US"/>
        </a:p>
      </dgm:t>
    </dgm:pt>
    <dgm:pt modelId="{24D7D2EA-EBF6-4C86-8968-EB3C661ABF81}" type="sibTrans" cxnId="{E48C5867-4D3F-44CB-A788-2883396E0674}">
      <dgm:prSet/>
      <dgm:spPr/>
      <dgm:t>
        <a:bodyPr/>
        <a:lstStyle/>
        <a:p>
          <a:endParaRPr lang="en-US"/>
        </a:p>
      </dgm:t>
    </dgm:pt>
    <dgm:pt modelId="{9339C7B0-ADD2-4A17-BF3A-6FC00D0C2480}">
      <dgm:prSet/>
      <dgm:spPr>
        <a:gradFill rotWithShape="0">
          <a:gsLst>
            <a:gs pos="43000">
              <a:schemeClr val="accent4">
                <a:lumMod val="75000"/>
              </a:schemeClr>
            </a:gs>
            <a:gs pos="100000">
              <a:schemeClr val="accent5">
                <a:lumMod val="75000"/>
              </a:schemeClr>
            </a:gs>
          </a:gsLst>
        </a:gradFill>
      </dgm:spPr>
      <dgm:t>
        <a:bodyPr/>
        <a:lstStyle/>
        <a:p>
          <a:r>
            <a:rPr lang="hu-HU" dirty="0"/>
            <a:t>- Pályázati lehetőségeket is ki kell aknáznunk (pl. Erzsébet-tábor)</a:t>
          </a:r>
          <a:endParaRPr lang="en-US" dirty="0"/>
        </a:p>
      </dgm:t>
    </dgm:pt>
    <dgm:pt modelId="{8B4334F5-B723-4114-A58A-D43F5C2D2804}" type="parTrans" cxnId="{C150F134-3ACA-47EA-BDAD-BC2EFFAB2071}">
      <dgm:prSet/>
      <dgm:spPr/>
      <dgm:t>
        <a:bodyPr/>
        <a:lstStyle/>
        <a:p>
          <a:endParaRPr lang="en-US"/>
        </a:p>
      </dgm:t>
    </dgm:pt>
    <dgm:pt modelId="{10ECB4F4-DE2E-415A-80AE-FAC54B9F8CBC}" type="sibTrans" cxnId="{C150F134-3ACA-47EA-BDAD-BC2EFFAB2071}">
      <dgm:prSet/>
      <dgm:spPr/>
      <dgm:t>
        <a:bodyPr/>
        <a:lstStyle/>
        <a:p>
          <a:endParaRPr lang="en-US"/>
        </a:p>
      </dgm:t>
    </dgm:pt>
    <dgm:pt modelId="{FA961347-4A36-41D5-ADA3-6CCCCDF312AB}" type="pres">
      <dgm:prSet presAssocID="{8FE76DEE-43AA-4FB7-840A-312ACDF6836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F2A3F656-9F50-4455-AB6C-CD322B387255}" type="pres">
      <dgm:prSet presAssocID="{832FD979-006C-47E6-AAE8-F9505ED34BD5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185ECF13-A9DB-49C3-9CD2-8888FAC4B3E4}" type="pres">
      <dgm:prSet presAssocID="{6F573FC5-DC2F-4352-A87A-230FD19D9009}" presName="spacer" presStyleCnt="0"/>
      <dgm:spPr/>
    </dgm:pt>
    <dgm:pt modelId="{35C7D60E-9535-4DC7-94DA-FD60AA78AF8B}" type="pres">
      <dgm:prSet presAssocID="{15FF26E4-1462-4F7C-99F7-10783D095A16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26887D34-A36C-44B2-8687-9B7A70A8819D}" type="pres">
      <dgm:prSet presAssocID="{24D7D2EA-EBF6-4C86-8968-EB3C661ABF81}" presName="spacer" presStyleCnt="0"/>
      <dgm:spPr/>
    </dgm:pt>
    <dgm:pt modelId="{4130EC75-BDA0-4148-BC47-D1E567E04A23}" type="pres">
      <dgm:prSet presAssocID="{9339C7B0-ADD2-4A17-BF3A-6FC00D0C2480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hu-HU"/>
        </a:p>
      </dgm:t>
    </dgm:pt>
  </dgm:ptLst>
  <dgm:cxnLst>
    <dgm:cxn modelId="{2B4CA3EE-FE26-44C4-AD5D-7DDC2A93CB4D}" type="presOf" srcId="{9339C7B0-ADD2-4A17-BF3A-6FC00D0C2480}" destId="{4130EC75-BDA0-4148-BC47-D1E567E04A23}" srcOrd="0" destOrd="0" presId="urn:microsoft.com/office/officeart/2005/8/layout/vList2"/>
    <dgm:cxn modelId="{921B59D2-DC52-4BBA-810C-515133931D6A}" type="presOf" srcId="{15FF26E4-1462-4F7C-99F7-10783D095A16}" destId="{35C7D60E-9535-4DC7-94DA-FD60AA78AF8B}" srcOrd="0" destOrd="0" presId="urn:microsoft.com/office/officeart/2005/8/layout/vList2"/>
    <dgm:cxn modelId="{C150F134-3ACA-47EA-BDAD-BC2EFFAB2071}" srcId="{8FE76DEE-43AA-4FB7-840A-312ACDF6836A}" destId="{9339C7B0-ADD2-4A17-BF3A-6FC00D0C2480}" srcOrd="2" destOrd="0" parTransId="{8B4334F5-B723-4114-A58A-D43F5C2D2804}" sibTransId="{10ECB4F4-DE2E-415A-80AE-FAC54B9F8CBC}"/>
    <dgm:cxn modelId="{4FF06F87-3892-4C64-9AC7-D43DFE4107D6}" type="presOf" srcId="{8FE76DEE-43AA-4FB7-840A-312ACDF6836A}" destId="{FA961347-4A36-41D5-ADA3-6CCCCDF312AB}" srcOrd="0" destOrd="0" presId="urn:microsoft.com/office/officeart/2005/8/layout/vList2"/>
    <dgm:cxn modelId="{E48C5867-4D3F-44CB-A788-2883396E0674}" srcId="{8FE76DEE-43AA-4FB7-840A-312ACDF6836A}" destId="{15FF26E4-1462-4F7C-99F7-10783D095A16}" srcOrd="1" destOrd="0" parTransId="{DDF9B3BF-8B07-4D45-938B-5FA2C1A2A940}" sibTransId="{24D7D2EA-EBF6-4C86-8968-EB3C661ABF81}"/>
    <dgm:cxn modelId="{5297678C-AA2D-46AA-AC00-7CB61BEAB364}" type="presOf" srcId="{832FD979-006C-47E6-AAE8-F9505ED34BD5}" destId="{F2A3F656-9F50-4455-AB6C-CD322B387255}" srcOrd="0" destOrd="0" presId="urn:microsoft.com/office/officeart/2005/8/layout/vList2"/>
    <dgm:cxn modelId="{EA1240DE-7CD1-44EF-87EA-0CC61D3653C4}" srcId="{8FE76DEE-43AA-4FB7-840A-312ACDF6836A}" destId="{832FD979-006C-47E6-AAE8-F9505ED34BD5}" srcOrd="0" destOrd="0" parTransId="{71A68061-67F4-410E-AE85-FE461E29D4AA}" sibTransId="{6F573FC5-DC2F-4352-A87A-230FD19D9009}"/>
    <dgm:cxn modelId="{8DF071E4-5DC7-41B0-9DF9-AACAF6268CF3}" type="presParOf" srcId="{FA961347-4A36-41D5-ADA3-6CCCCDF312AB}" destId="{F2A3F656-9F50-4455-AB6C-CD322B387255}" srcOrd="0" destOrd="0" presId="urn:microsoft.com/office/officeart/2005/8/layout/vList2"/>
    <dgm:cxn modelId="{82D260CF-29A4-40C3-9889-7B716E5D1183}" type="presParOf" srcId="{FA961347-4A36-41D5-ADA3-6CCCCDF312AB}" destId="{185ECF13-A9DB-49C3-9CD2-8888FAC4B3E4}" srcOrd="1" destOrd="0" presId="urn:microsoft.com/office/officeart/2005/8/layout/vList2"/>
    <dgm:cxn modelId="{ACA54D7A-49EE-4D48-9128-7AC22BCF16F9}" type="presParOf" srcId="{FA961347-4A36-41D5-ADA3-6CCCCDF312AB}" destId="{35C7D60E-9535-4DC7-94DA-FD60AA78AF8B}" srcOrd="2" destOrd="0" presId="urn:microsoft.com/office/officeart/2005/8/layout/vList2"/>
    <dgm:cxn modelId="{A35F186E-8BAC-4B1E-B122-AC7B284CFADC}" type="presParOf" srcId="{FA961347-4A36-41D5-ADA3-6CCCCDF312AB}" destId="{26887D34-A36C-44B2-8687-9B7A70A8819D}" srcOrd="3" destOrd="0" presId="urn:microsoft.com/office/officeart/2005/8/layout/vList2"/>
    <dgm:cxn modelId="{932BE666-5537-43CF-9A6C-2935AA4907C5}" type="presParOf" srcId="{FA961347-4A36-41D5-ADA3-6CCCCDF312AB}" destId="{4130EC75-BDA0-4148-BC47-D1E567E04A2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13ACC7-D2FC-4074-837B-9E44E0293563}">
      <dsp:nvSpPr>
        <dsp:cNvPr id="0" name=""/>
        <dsp:cNvSpPr/>
      </dsp:nvSpPr>
      <dsp:spPr>
        <a:xfrm>
          <a:off x="0" y="484374"/>
          <a:ext cx="10452584" cy="1233225"/>
        </a:xfrm>
        <a:prstGeom prst="rect">
          <a:avLst/>
        </a:prstGeom>
        <a:solidFill>
          <a:schemeClr val="accent4">
            <a:lumMod val="60000"/>
            <a:lumOff val="40000"/>
            <a:alpha val="90000"/>
          </a:schemeClr>
        </a:solidFill>
        <a:ln w="63500" cap="rnd" cmpd="sng" algn="ctr">
          <a:solidFill>
            <a:schemeClr val="accent4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1237" tIns="604012" rIns="811237" bIns="206248" numCol="1" spcCol="1270" anchor="t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2900" kern="1200" dirty="0"/>
            <a:t>heti 3 óra</a:t>
          </a:r>
        </a:p>
      </dsp:txBody>
      <dsp:txXfrm>
        <a:off x="0" y="484374"/>
        <a:ext cx="10452584" cy="1233225"/>
      </dsp:txXfrm>
    </dsp:sp>
    <dsp:sp modelId="{DFAA06D8-EE04-4945-B259-D1DB68CC437B}">
      <dsp:nvSpPr>
        <dsp:cNvPr id="0" name=""/>
        <dsp:cNvSpPr/>
      </dsp:nvSpPr>
      <dsp:spPr>
        <a:xfrm>
          <a:off x="508115" y="34941"/>
          <a:ext cx="7341905" cy="856080"/>
        </a:xfrm>
        <a:prstGeom prst="roundRect">
          <a:avLst/>
        </a:prstGeom>
        <a:gradFill rotWithShape="0">
          <a:gsLst>
            <a:gs pos="0">
              <a:schemeClr val="accent5">
                <a:lumMod val="75000"/>
              </a:schemeClr>
            </a:gs>
            <a:gs pos="47000">
              <a:schemeClr val="accent5">
                <a:lumMod val="50000"/>
              </a:schemeClr>
            </a:gs>
            <a:gs pos="74000">
              <a:schemeClr val="accent4">
                <a:lumMod val="75000"/>
              </a:schemeClr>
            </a:gs>
            <a:gs pos="100000">
              <a:schemeClr val="accent4">
                <a:lumMod val="75000"/>
              </a:schemeClr>
            </a:gs>
          </a:gsLst>
          <a:lin ang="5400000" scaled="1"/>
        </a:gra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6558" tIns="0" rIns="276558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3200" b="1" kern="1200" dirty="0">
              <a:solidFill>
                <a:schemeClr val="accent4">
                  <a:lumMod val="40000"/>
                  <a:lumOff val="60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Alap képzés</a:t>
          </a:r>
          <a:endParaRPr lang="en-US" sz="3200" b="1" kern="1200" dirty="0">
            <a:solidFill>
              <a:schemeClr val="accent4">
                <a:lumMod val="40000"/>
                <a:lumOff val="60000"/>
              </a:schemeClr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549905" y="76731"/>
        <a:ext cx="7258325" cy="772500"/>
      </dsp:txXfrm>
    </dsp:sp>
    <dsp:sp modelId="{F0E18A8A-3B65-4F67-9ECB-1DC15490BBA0}">
      <dsp:nvSpPr>
        <dsp:cNvPr id="0" name=""/>
        <dsp:cNvSpPr/>
      </dsp:nvSpPr>
      <dsp:spPr>
        <a:xfrm>
          <a:off x="0" y="2302240"/>
          <a:ext cx="10452584" cy="1735650"/>
        </a:xfrm>
        <a:prstGeom prst="rect">
          <a:avLst/>
        </a:prstGeom>
        <a:solidFill>
          <a:schemeClr val="accent4">
            <a:lumMod val="60000"/>
            <a:lumOff val="40000"/>
            <a:alpha val="90000"/>
          </a:schemeClr>
        </a:solidFill>
        <a:ln w="60325" cap="rnd" cmpd="sng" algn="ctr">
          <a:solidFill>
            <a:schemeClr val="accent4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1237" tIns="604012" rIns="811237" bIns="206248" numCol="1" spcCol="1270" anchor="t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2900" kern="1200" dirty="0"/>
            <a:t>heti 5 óra</a:t>
          </a:r>
          <a:endParaRPr lang="en-US" sz="2900" kern="1200" dirty="0"/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2900" kern="1200" dirty="0"/>
            <a:t>az évfolyamok legeredményesebb gyermekei </a:t>
          </a:r>
          <a:endParaRPr lang="en-US" sz="2900" kern="1200" dirty="0"/>
        </a:p>
      </dsp:txBody>
      <dsp:txXfrm>
        <a:off x="0" y="2302240"/>
        <a:ext cx="10452584" cy="1735650"/>
      </dsp:txXfrm>
    </dsp:sp>
    <dsp:sp modelId="{911377F4-FAB9-4E9D-929F-6AAD40187A42}">
      <dsp:nvSpPr>
        <dsp:cNvPr id="0" name=""/>
        <dsp:cNvSpPr/>
      </dsp:nvSpPr>
      <dsp:spPr>
        <a:xfrm>
          <a:off x="522629" y="1874200"/>
          <a:ext cx="7316808" cy="856080"/>
        </a:xfrm>
        <a:prstGeom prst="roundRect">
          <a:avLst/>
        </a:prstGeom>
        <a:gradFill rotWithShape="0">
          <a:gsLst>
            <a:gs pos="0">
              <a:schemeClr val="accent5">
                <a:lumMod val="75000"/>
              </a:schemeClr>
            </a:gs>
            <a:gs pos="52022">
              <a:schemeClr val="accent5">
                <a:lumMod val="75000"/>
              </a:schemeClr>
            </a:gs>
            <a:gs pos="47000">
              <a:schemeClr val="accent5">
                <a:lumMod val="75000"/>
              </a:schemeClr>
            </a:gs>
            <a:gs pos="74000">
              <a:schemeClr val="accent4">
                <a:lumMod val="75000"/>
              </a:schemeClr>
            </a:gs>
            <a:gs pos="100000">
              <a:schemeClr val="accent4">
                <a:lumMod val="75000"/>
              </a:schemeClr>
            </a:gs>
          </a:gsLst>
          <a:lin ang="5400000" scaled="1"/>
        </a:gra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6558" tIns="0" rIns="276558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32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Tehetséggondozó csoportok </a:t>
          </a:r>
          <a:endParaRPr lang="en-US" sz="32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64419" y="1915990"/>
        <a:ext cx="7233228" cy="7725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4D72BA-AD9E-4C01-BB56-32AAE3D40F2C}">
      <dsp:nvSpPr>
        <dsp:cNvPr id="0" name=""/>
        <dsp:cNvSpPr/>
      </dsp:nvSpPr>
      <dsp:spPr>
        <a:xfrm rot="21117745">
          <a:off x="120865" y="11339"/>
          <a:ext cx="3591801" cy="198119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60325" cap="rnd" cmpd="sng" algn="ctr">
          <a:solidFill>
            <a:schemeClr val="accent1">
              <a:lumMod val="75000"/>
            </a:schemeClr>
          </a:solidFill>
          <a:prstDash val="sysDot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3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 nyelv iránti érdeklődés felkeltése</a:t>
          </a:r>
          <a:endParaRPr lang="en-US" sz="3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0865" y="11339"/>
        <a:ext cx="3591801" cy="1981190"/>
      </dsp:txXfrm>
    </dsp:sp>
    <dsp:sp modelId="{997842BF-4800-482F-9AB3-DE53BDC9D2CF}">
      <dsp:nvSpPr>
        <dsp:cNvPr id="0" name=""/>
        <dsp:cNvSpPr/>
      </dsp:nvSpPr>
      <dsp:spPr>
        <a:xfrm>
          <a:off x="4010320" y="158030"/>
          <a:ext cx="3768619" cy="174234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60325" cap="rnd" cmpd="sng" algn="ctr">
          <a:solidFill>
            <a:schemeClr val="accent3">
              <a:lumMod val="50000"/>
            </a:schemeClr>
          </a:solidFill>
          <a:prstDash val="sysDot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3700" kern="1200" dirty="0">
              <a:solidFill>
                <a:prstClr val="white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erősségközpontú nyelvoktatás</a:t>
          </a:r>
          <a:endParaRPr lang="en-US" sz="3700" kern="1200" dirty="0">
            <a:solidFill>
              <a:prstClr val="white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4010320" y="158030"/>
        <a:ext cx="3768619" cy="1742340"/>
      </dsp:txXfrm>
    </dsp:sp>
    <dsp:sp modelId="{EE417700-5F0D-4AB1-A1D0-3BF9B8CB4520}">
      <dsp:nvSpPr>
        <dsp:cNvPr id="0" name=""/>
        <dsp:cNvSpPr/>
      </dsp:nvSpPr>
      <dsp:spPr>
        <a:xfrm rot="322399">
          <a:off x="8203177" y="115496"/>
          <a:ext cx="3206088" cy="232483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57150" cap="rnd" cmpd="sng" algn="ctr">
          <a:solidFill>
            <a:schemeClr val="accent5">
              <a:lumMod val="50000"/>
            </a:schemeClr>
          </a:solidFill>
          <a:prstDash val="sysDot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3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 szorgalmas, érdeklődő gyermekek ösztönzése</a:t>
          </a:r>
          <a:endParaRPr lang="en-US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203177" y="115496"/>
        <a:ext cx="3206088" cy="2324836"/>
      </dsp:txXfrm>
    </dsp:sp>
    <dsp:sp modelId="{3507162F-796F-49A1-8429-D86C7CFB3960}">
      <dsp:nvSpPr>
        <dsp:cNvPr id="0" name=""/>
        <dsp:cNvSpPr/>
      </dsp:nvSpPr>
      <dsp:spPr>
        <a:xfrm rot="21269708">
          <a:off x="111114" y="2241197"/>
          <a:ext cx="3725833" cy="222452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57150" cap="rnd" cmpd="sng" algn="ctr">
          <a:solidFill>
            <a:schemeClr val="accent5">
              <a:lumMod val="50000"/>
            </a:schemeClr>
          </a:solidFill>
          <a:prstDash val="sysDot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3800" kern="1200" dirty="0">
              <a:solidFill>
                <a:prstClr val="white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dramatizált, beszédorientált tanulás</a:t>
          </a:r>
          <a:endParaRPr lang="en-US" sz="3800" kern="1200" dirty="0">
            <a:solidFill>
              <a:prstClr val="white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111114" y="2241197"/>
        <a:ext cx="3725833" cy="2224524"/>
      </dsp:txXfrm>
    </dsp:sp>
    <dsp:sp modelId="{8C48BC19-366B-486C-92D7-14452DF417F0}">
      <dsp:nvSpPr>
        <dsp:cNvPr id="0" name=""/>
        <dsp:cNvSpPr/>
      </dsp:nvSpPr>
      <dsp:spPr>
        <a:xfrm rot="235568">
          <a:off x="7995570" y="2745100"/>
          <a:ext cx="3681663" cy="194386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60325" cap="rnd" cmpd="sng" algn="ctr">
          <a:solidFill>
            <a:schemeClr val="accent6">
              <a:lumMod val="50000"/>
            </a:schemeClr>
          </a:solidFill>
          <a:prstDash val="sysDot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3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élménypedagógiai elemek</a:t>
          </a:r>
          <a:endParaRPr lang="en-US" sz="3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995570" y="2745100"/>
        <a:ext cx="3681663" cy="1943861"/>
      </dsp:txXfrm>
    </dsp:sp>
    <dsp:sp modelId="{D9F931CC-DFB6-4AC2-B65F-61709368A2FF}">
      <dsp:nvSpPr>
        <dsp:cNvPr id="0" name=""/>
        <dsp:cNvSpPr/>
      </dsp:nvSpPr>
      <dsp:spPr>
        <a:xfrm>
          <a:off x="4029873" y="2399561"/>
          <a:ext cx="3725833" cy="2224524"/>
        </a:xfrm>
        <a:prstGeom prst="rect">
          <a:avLst/>
        </a:prstGeom>
        <a:solidFill>
          <a:schemeClr val="bg2">
            <a:lumMod val="60000"/>
            <a:lumOff val="40000"/>
          </a:schemeClr>
        </a:solidFill>
        <a:ln w="57150" cap="rnd" cmpd="sng" algn="ctr">
          <a:solidFill>
            <a:schemeClr val="accent5">
              <a:lumMod val="50000"/>
            </a:schemeClr>
          </a:solidFill>
          <a:prstDash val="sysDot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3100" kern="1200" dirty="0">
              <a:solidFill>
                <a:prstClr val="white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tevékenységközpontú tananyag</a:t>
          </a:r>
          <a:endParaRPr lang="en-US" sz="3100" kern="1200" dirty="0">
            <a:solidFill>
              <a:prstClr val="white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4029873" y="2399561"/>
        <a:ext cx="3725833" cy="222452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8D07B9-A1C8-4423-B287-31620A6F6474}">
      <dsp:nvSpPr>
        <dsp:cNvPr id="0" name=""/>
        <dsp:cNvSpPr/>
      </dsp:nvSpPr>
      <dsp:spPr>
        <a:xfrm>
          <a:off x="268285" y="1955"/>
          <a:ext cx="5037100" cy="2197013"/>
        </a:xfrm>
        <a:prstGeom prst="rect">
          <a:avLst/>
        </a:prstGeom>
        <a:solidFill>
          <a:schemeClr val="accent4">
            <a:lumMod val="75000"/>
          </a:schemeClr>
        </a:solidFill>
        <a:ln w="47625" cap="rnd" cmpd="sng" algn="ctr">
          <a:solidFill>
            <a:schemeClr val="accent4">
              <a:lumMod val="40000"/>
              <a:lumOff val="60000"/>
            </a:schemeClr>
          </a:solidFill>
          <a:prstDash val="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3100" b="1" u="sng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1. osztályban </a:t>
          </a:r>
        </a:p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3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szülői jelentkezés alapján kerülnek a gyerekek a TG csoportokba.</a:t>
          </a:r>
          <a:endParaRPr lang="en-US" sz="3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8285" y="1955"/>
        <a:ext cx="5037100" cy="2197013"/>
      </dsp:txXfrm>
    </dsp:sp>
    <dsp:sp modelId="{C2956E7B-AA04-4AE9-AB35-162F78ACC9CC}">
      <dsp:nvSpPr>
        <dsp:cNvPr id="0" name=""/>
        <dsp:cNvSpPr/>
      </dsp:nvSpPr>
      <dsp:spPr>
        <a:xfrm>
          <a:off x="5600297" y="2317"/>
          <a:ext cx="5316234" cy="2196287"/>
        </a:xfrm>
        <a:prstGeom prst="rect">
          <a:avLst/>
        </a:prstGeom>
        <a:solidFill>
          <a:schemeClr val="accent6">
            <a:lumMod val="75000"/>
          </a:schemeClr>
        </a:solidFill>
        <a:ln w="50800" cap="rnd" cmpd="sng" algn="ctr">
          <a:solidFill>
            <a:schemeClr val="accent6">
              <a:lumMod val="20000"/>
              <a:lumOff val="80000"/>
            </a:schemeClr>
          </a:solidFill>
          <a:prstDash val="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3100" b="1" u="sng" kern="1200" dirty="0">
              <a:solidFill>
                <a:prstClr val="white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2.- 3. - osztályban </a:t>
          </a:r>
        </a:p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3100" kern="1200" dirty="0">
              <a:solidFill>
                <a:prstClr val="white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a kialakított TG csoportban folytatják a tanulmányaikat a tanulók.</a:t>
          </a:r>
          <a:endParaRPr lang="en-US" sz="3100" kern="1200" dirty="0">
            <a:solidFill>
              <a:prstClr val="white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5600297" y="2317"/>
        <a:ext cx="5316234" cy="2196287"/>
      </dsp:txXfrm>
    </dsp:sp>
    <dsp:sp modelId="{ED11B397-835B-4572-AD38-07FBF78CCEF7}">
      <dsp:nvSpPr>
        <dsp:cNvPr id="0" name=""/>
        <dsp:cNvSpPr/>
      </dsp:nvSpPr>
      <dsp:spPr>
        <a:xfrm>
          <a:off x="2178933" y="2493880"/>
          <a:ext cx="6826951" cy="2262731"/>
        </a:xfrm>
        <a:prstGeom prst="rect">
          <a:avLst/>
        </a:prstGeom>
        <a:solidFill>
          <a:schemeClr val="accent3">
            <a:lumMod val="75000"/>
          </a:schemeClr>
        </a:solidFill>
        <a:ln w="47625" cap="rnd" cmpd="sng" algn="ctr">
          <a:solidFill>
            <a:schemeClr val="accent3">
              <a:lumMod val="40000"/>
              <a:lumOff val="60000"/>
            </a:schemeClr>
          </a:solidFill>
          <a:prstDash val="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3100" b="1" u="sng" kern="1200" dirty="0">
              <a:solidFill>
                <a:prstClr val="white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3. osztály </a:t>
          </a:r>
          <a:r>
            <a:rPr lang="hu-HU" sz="3100" kern="1200" dirty="0">
              <a:solidFill>
                <a:prstClr val="white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végén szintfelmérés alapján szakmai döntéssel folytatják a 4. évfolyam TG csoportjában a megkezdett munkát a tanulók.</a:t>
          </a:r>
          <a:endParaRPr lang="en-US" sz="3100" kern="1200" dirty="0">
            <a:solidFill>
              <a:prstClr val="white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2178933" y="2493880"/>
        <a:ext cx="6826951" cy="226273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A3F656-9F50-4455-AB6C-CD322B387255}">
      <dsp:nvSpPr>
        <dsp:cNvPr id="0" name=""/>
        <dsp:cNvSpPr/>
      </dsp:nvSpPr>
      <dsp:spPr>
        <a:xfrm>
          <a:off x="0" y="472050"/>
          <a:ext cx="6496050" cy="1153620"/>
        </a:xfrm>
        <a:prstGeom prst="roundRect">
          <a:avLst/>
        </a:prstGeom>
        <a:gradFill rotWithShape="0">
          <a:gsLst>
            <a:gs pos="41000">
              <a:schemeClr val="accent4">
                <a:lumMod val="75000"/>
              </a:schemeClr>
            </a:gs>
            <a:gs pos="100000">
              <a:schemeClr val="accent5">
                <a:lumMod val="75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900" kern="1200" dirty="0"/>
            <a:t>- Angliai testvériskolai kapcsolatot szeretnénk kialakítani </a:t>
          </a:r>
          <a:endParaRPr lang="en-US" sz="2900" kern="1200" dirty="0"/>
        </a:p>
      </dsp:txBody>
      <dsp:txXfrm>
        <a:off x="56315" y="528365"/>
        <a:ext cx="6383420" cy="1040990"/>
      </dsp:txXfrm>
    </dsp:sp>
    <dsp:sp modelId="{35C7D60E-9535-4DC7-94DA-FD60AA78AF8B}">
      <dsp:nvSpPr>
        <dsp:cNvPr id="0" name=""/>
        <dsp:cNvSpPr/>
      </dsp:nvSpPr>
      <dsp:spPr>
        <a:xfrm>
          <a:off x="0" y="1709190"/>
          <a:ext cx="6496050" cy="1153620"/>
        </a:xfrm>
        <a:prstGeom prst="roundRect">
          <a:avLst/>
        </a:prstGeom>
        <a:gradFill rotWithShape="0">
          <a:gsLst>
            <a:gs pos="30000">
              <a:schemeClr val="accent4">
                <a:lumMod val="75000"/>
              </a:schemeClr>
            </a:gs>
            <a:gs pos="100000">
              <a:schemeClr val="accent5">
                <a:lumMod val="75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900" kern="1200" dirty="0"/>
            <a:t>- Csereüdültetési programok megszervezésén is gondolkodunk</a:t>
          </a:r>
          <a:endParaRPr lang="en-US" sz="2900" kern="1200" dirty="0"/>
        </a:p>
      </dsp:txBody>
      <dsp:txXfrm>
        <a:off x="56315" y="1765505"/>
        <a:ext cx="6383420" cy="1040990"/>
      </dsp:txXfrm>
    </dsp:sp>
    <dsp:sp modelId="{4130EC75-BDA0-4148-BC47-D1E567E04A23}">
      <dsp:nvSpPr>
        <dsp:cNvPr id="0" name=""/>
        <dsp:cNvSpPr/>
      </dsp:nvSpPr>
      <dsp:spPr>
        <a:xfrm>
          <a:off x="0" y="2946330"/>
          <a:ext cx="6496050" cy="1153620"/>
        </a:xfrm>
        <a:prstGeom prst="roundRect">
          <a:avLst/>
        </a:prstGeom>
        <a:gradFill rotWithShape="0">
          <a:gsLst>
            <a:gs pos="43000">
              <a:schemeClr val="accent4">
                <a:lumMod val="75000"/>
              </a:schemeClr>
            </a:gs>
            <a:gs pos="100000">
              <a:schemeClr val="accent5">
                <a:lumMod val="75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900" kern="1200" dirty="0"/>
            <a:t>- Pályázati lehetőségeket is ki kell aknáznunk (pl. Erzsébet-tábor)</a:t>
          </a:r>
          <a:endParaRPr lang="en-US" sz="2900" kern="1200" dirty="0"/>
        </a:p>
      </dsp:txBody>
      <dsp:txXfrm>
        <a:off x="56315" y="3002645"/>
        <a:ext cx="6383420" cy="10409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DA605-E473-4631-9C8A-6864C1682900}" type="datetimeFigureOut">
              <a:rPr lang="hu-HU" smtClean="0"/>
              <a:t>2021. 10. 12.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F6209-DEF8-4B65-A567-AA9BE2B654D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637450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DA605-E473-4631-9C8A-6864C1682900}" type="datetimeFigureOut">
              <a:rPr lang="hu-HU" smtClean="0"/>
              <a:t>2021. 10. 12.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F6209-DEF8-4B65-A567-AA9BE2B654D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69704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DA605-E473-4631-9C8A-6864C1682900}" type="datetimeFigureOut">
              <a:rPr lang="hu-HU" smtClean="0"/>
              <a:t>2021. 10. 12.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F6209-DEF8-4B65-A567-AA9BE2B654D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85568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DA605-E473-4631-9C8A-6864C1682900}" type="datetimeFigureOut">
              <a:rPr lang="hu-HU" smtClean="0"/>
              <a:t>2021. 10. 12.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F6209-DEF8-4B65-A567-AA9BE2B654D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35427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DA605-E473-4631-9C8A-6864C1682900}" type="datetimeFigureOut">
              <a:rPr lang="hu-HU" smtClean="0"/>
              <a:t>2021. 10. 12.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F6209-DEF8-4B65-A567-AA9BE2B654D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70547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DA605-E473-4631-9C8A-6864C1682900}" type="datetimeFigureOut">
              <a:rPr lang="hu-HU" smtClean="0"/>
              <a:t>2021. 10. 12.</a:t>
            </a:fld>
            <a:endParaRPr lang="hu-H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F6209-DEF8-4B65-A567-AA9BE2B654D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11661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DA605-E473-4631-9C8A-6864C1682900}" type="datetimeFigureOut">
              <a:rPr lang="hu-HU" smtClean="0"/>
              <a:t>2021. 10. 12.</a:t>
            </a:fld>
            <a:endParaRPr lang="hu-H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F6209-DEF8-4B65-A567-AA9BE2B654D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01949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DA605-E473-4631-9C8A-6864C1682900}" type="datetimeFigureOut">
              <a:rPr lang="hu-HU" smtClean="0"/>
              <a:t>2021. 10. 12.</a:t>
            </a:fld>
            <a:endParaRPr lang="hu-H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F6209-DEF8-4B65-A567-AA9BE2B654D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19799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DA605-E473-4631-9C8A-6864C1682900}" type="datetimeFigureOut">
              <a:rPr lang="hu-HU" smtClean="0"/>
              <a:t>2021. 10. 12.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F6209-DEF8-4B65-A567-AA9BE2B654D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90398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áma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DA605-E473-4631-9C8A-6864C1682900}" type="datetimeFigureOut">
              <a:rPr lang="hu-HU" smtClean="0"/>
              <a:t>2021. 10. 12.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F6209-DEF8-4B65-A567-AA9BE2B654D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60926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DA605-E473-4631-9C8A-6864C1682900}" type="datetimeFigureOut">
              <a:rPr lang="hu-HU" smtClean="0"/>
              <a:t>2021. 10. 12.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F6209-DEF8-4B65-A567-AA9BE2B654D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328778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hu-HU"/>
              <a:t>Mintaszöveg szerkesztése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DA605-E473-4631-9C8A-6864C1682900}" type="datetimeFigureOut">
              <a:rPr lang="hu-HU" smtClean="0"/>
              <a:t>2021. 10. 12.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F6209-DEF8-4B65-A567-AA9BE2B654DB}" type="slidenum">
              <a:rPr lang="hu-HU" smtClean="0"/>
              <a:t>‹#›</a:t>
            </a:fld>
            <a:endParaRPr lang="hu-H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308726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DA605-E473-4631-9C8A-6864C1682900}" type="datetimeFigureOut">
              <a:rPr lang="hu-HU" smtClean="0"/>
              <a:t>2021. 10. 12.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F6209-DEF8-4B65-A567-AA9BE2B654D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845024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hasá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DA605-E473-4631-9C8A-6864C1682900}" type="datetimeFigureOut">
              <a:rPr lang="hu-HU" smtClean="0"/>
              <a:t>2021. 10. 12.</a:t>
            </a:fld>
            <a:endParaRPr lang="hu-H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F6209-DEF8-4B65-A567-AA9BE2B654D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726257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éphasá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DA605-E473-4631-9C8A-6864C1682900}" type="datetimeFigureOut">
              <a:rPr lang="hu-HU" smtClean="0"/>
              <a:t>2021. 10. 12.</a:t>
            </a:fld>
            <a:endParaRPr lang="hu-H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F6209-DEF8-4B65-A567-AA9BE2B654D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380947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DA605-E473-4631-9C8A-6864C1682900}" type="datetimeFigureOut">
              <a:rPr lang="hu-HU" smtClean="0"/>
              <a:t>2021. 10. 12.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F6209-DEF8-4B65-A567-AA9BE2B654D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142263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DA605-E473-4631-9C8A-6864C1682900}" type="datetimeFigureOut">
              <a:rPr lang="hu-HU" smtClean="0"/>
              <a:t>2021. 10. 12.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F6209-DEF8-4B65-A567-AA9BE2B654D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23912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20000"/>
                <a:lumOff val="80000"/>
              </a:schemeClr>
            </a:gs>
            <a:gs pos="47000">
              <a:schemeClr val="accent4">
                <a:lumMod val="60000"/>
                <a:lumOff val="40000"/>
              </a:schemeClr>
            </a:gs>
            <a:gs pos="74000">
              <a:schemeClr val="accent4">
                <a:lumMod val="75000"/>
              </a:schemeClr>
            </a:gs>
            <a:gs pos="100000">
              <a:schemeClr val="accent4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29EDA605-E473-4631-9C8A-6864C1682900}" type="datetimeFigureOut">
              <a:rPr lang="hu-HU" smtClean="0"/>
              <a:t>2021. 10. 12.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4F6209-DEF8-4B65-A567-AA9BE2B654D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4571061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0">
            <a:extLst>
              <a:ext uri="{FF2B5EF4-FFF2-40B4-BE49-F238E27FC236}">
                <a16:creationId xmlns:a16="http://schemas.microsoft.com/office/drawing/2014/main" id="{E34FA10D-5116-47B4-A70E-77643525132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Freeform 36">
            <a:extLst>
              <a:ext uri="{FF2B5EF4-FFF2-40B4-BE49-F238E27FC236}">
                <a16:creationId xmlns:a16="http://schemas.microsoft.com/office/drawing/2014/main" id="{B2718AAE-52B9-4DD9-9D83-A9C975C9DC2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30210" y="0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0" name="Freeform: Shape 24">
            <a:extLst>
              <a:ext uri="{FF2B5EF4-FFF2-40B4-BE49-F238E27FC236}">
                <a16:creationId xmlns:a16="http://schemas.microsoft.com/office/drawing/2014/main" id="{49FF39B1-9689-44AE-A803-7B90A059DC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376484" cy="6858001"/>
          </a:xfrm>
          <a:custGeom>
            <a:avLst/>
            <a:gdLst>
              <a:gd name="connsiteX0" fmla="*/ 7031769 w 8376484"/>
              <a:gd name="connsiteY0" fmla="*/ 0 h 6858001"/>
              <a:gd name="connsiteX1" fmla="*/ 8375307 w 8376484"/>
              <a:gd name="connsiteY1" fmla="*/ 0 h 6858001"/>
              <a:gd name="connsiteX2" fmla="*/ 8350262 w 8376484"/>
              <a:gd name="connsiteY2" fmla="*/ 155677 h 6858001"/>
              <a:gd name="connsiteX3" fmla="*/ 8326393 w 8376484"/>
              <a:gd name="connsiteY3" fmla="*/ 310668 h 6858001"/>
              <a:gd name="connsiteX4" fmla="*/ 8303029 w 8376484"/>
              <a:gd name="connsiteY4" fmla="*/ 466344 h 6858001"/>
              <a:gd name="connsiteX5" fmla="*/ 8283026 w 8376484"/>
              <a:gd name="connsiteY5" fmla="*/ 622707 h 6858001"/>
              <a:gd name="connsiteX6" fmla="*/ 8262855 w 8376484"/>
              <a:gd name="connsiteY6" fmla="*/ 778383 h 6858001"/>
              <a:gd name="connsiteX7" fmla="*/ 8244029 w 8376484"/>
              <a:gd name="connsiteY7" fmla="*/ 934746 h 6858001"/>
              <a:gd name="connsiteX8" fmla="*/ 8227893 w 8376484"/>
              <a:gd name="connsiteY8" fmla="*/ 1089051 h 6858001"/>
              <a:gd name="connsiteX9" fmla="*/ 8212597 w 8376484"/>
              <a:gd name="connsiteY9" fmla="*/ 1245413 h 6858001"/>
              <a:gd name="connsiteX10" fmla="*/ 8198645 w 8376484"/>
              <a:gd name="connsiteY10" fmla="*/ 1401090 h 6858001"/>
              <a:gd name="connsiteX11" fmla="*/ 8186543 w 8376484"/>
              <a:gd name="connsiteY11" fmla="*/ 1554023 h 6858001"/>
              <a:gd name="connsiteX12" fmla="*/ 8174440 w 8376484"/>
              <a:gd name="connsiteY12" fmla="*/ 1709014 h 6858001"/>
              <a:gd name="connsiteX13" fmla="*/ 8164355 w 8376484"/>
              <a:gd name="connsiteY13" fmla="*/ 1861947 h 6858001"/>
              <a:gd name="connsiteX14" fmla="*/ 8156455 w 8376484"/>
              <a:gd name="connsiteY14" fmla="*/ 2014881 h 6858001"/>
              <a:gd name="connsiteX15" fmla="*/ 8148218 w 8376484"/>
              <a:gd name="connsiteY15" fmla="*/ 2167128 h 6858001"/>
              <a:gd name="connsiteX16" fmla="*/ 8141327 w 8376484"/>
              <a:gd name="connsiteY16" fmla="*/ 2318004 h 6858001"/>
              <a:gd name="connsiteX17" fmla="*/ 8136452 w 8376484"/>
              <a:gd name="connsiteY17" fmla="*/ 2467509 h 6858001"/>
              <a:gd name="connsiteX18" fmla="*/ 8132250 w 8376484"/>
              <a:gd name="connsiteY18" fmla="*/ 2617013 h 6858001"/>
              <a:gd name="connsiteX19" fmla="*/ 8128216 w 8376484"/>
              <a:gd name="connsiteY19" fmla="*/ 2765146 h 6858001"/>
              <a:gd name="connsiteX20" fmla="*/ 8126367 w 8376484"/>
              <a:gd name="connsiteY20" fmla="*/ 2911221 h 6858001"/>
              <a:gd name="connsiteX21" fmla="*/ 8124350 w 8376484"/>
              <a:gd name="connsiteY21" fmla="*/ 3057297 h 6858001"/>
              <a:gd name="connsiteX22" fmla="*/ 8123341 w 8376484"/>
              <a:gd name="connsiteY22" fmla="*/ 3201315 h 6858001"/>
              <a:gd name="connsiteX23" fmla="*/ 8124350 w 8376484"/>
              <a:gd name="connsiteY23" fmla="*/ 3343961 h 6858001"/>
              <a:gd name="connsiteX24" fmla="*/ 8124350 w 8376484"/>
              <a:gd name="connsiteY24" fmla="*/ 3485236 h 6858001"/>
              <a:gd name="connsiteX25" fmla="*/ 8126367 w 8376484"/>
              <a:gd name="connsiteY25" fmla="*/ 3625139 h 6858001"/>
              <a:gd name="connsiteX26" fmla="*/ 8129392 w 8376484"/>
              <a:gd name="connsiteY26" fmla="*/ 3762299 h 6858001"/>
              <a:gd name="connsiteX27" fmla="*/ 8132250 w 8376484"/>
              <a:gd name="connsiteY27" fmla="*/ 3898087 h 6858001"/>
              <a:gd name="connsiteX28" fmla="*/ 8135444 w 8376484"/>
              <a:gd name="connsiteY28" fmla="*/ 4031133 h 6858001"/>
              <a:gd name="connsiteX29" fmla="*/ 8140318 w 8376484"/>
              <a:gd name="connsiteY29" fmla="*/ 4163492 h 6858001"/>
              <a:gd name="connsiteX30" fmla="*/ 8145529 w 8376484"/>
              <a:gd name="connsiteY30" fmla="*/ 4293793 h 6858001"/>
              <a:gd name="connsiteX31" fmla="*/ 8150235 w 8376484"/>
              <a:gd name="connsiteY31" fmla="*/ 4421352 h 6858001"/>
              <a:gd name="connsiteX32" fmla="*/ 8163515 w 8376484"/>
              <a:gd name="connsiteY32" fmla="*/ 4670298 h 6858001"/>
              <a:gd name="connsiteX33" fmla="*/ 8177634 w 8376484"/>
              <a:gd name="connsiteY33" fmla="*/ 4908956 h 6858001"/>
              <a:gd name="connsiteX34" fmla="*/ 8192426 w 8376484"/>
              <a:gd name="connsiteY34" fmla="*/ 5138013 h 6858001"/>
              <a:gd name="connsiteX35" fmla="*/ 8208731 w 8376484"/>
              <a:gd name="connsiteY35" fmla="*/ 5354726 h 6858001"/>
              <a:gd name="connsiteX36" fmla="*/ 8225708 w 8376484"/>
              <a:gd name="connsiteY36" fmla="*/ 5561838 h 6858001"/>
              <a:gd name="connsiteX37" fmla="*/ 8244029 w 8376484"/>
              <a:gd name="connsiteY37" fmla="*/ 5753862 h 6858001"/>
              <a:gd name="connsiteX38" fmla="*/ 8262015 w 8376484"/>
              <a:gd name="connsiteY38" fmla="*/ 5934227 h 6858001"/>
              <a:gd name="connsiteX39" fmla="*/ 8280000 w 8376484"/>
              <a:gd name="connsiteY39" fmla="*/ 6100191 h 6858001"/>
              <a:gd name="connsiteX40" fmla="*/ 8296977 w 8376484"/>
              <a:gd name="connsiteY40" fmla="*/ 6252438 h 6858001"/>
              <a:gd name="connsiteX41" fmla="*/ 8313114 w 8376484"/>
              <a:gd name="connsiteY41" fmla="*/ 6387541 h 6858001"/>
              <a:gd name="connsiteX42" fmla="*/ 8328410 w 8376484"/>
              <a:gd name="connsiteY42" fmla="*/ 6509613 h 6858001"/>
              <a:gd name="connsiteX43" fmla="*/ 8341185 w 8376484"/>
              <a:gd name="connsiteY43" fmla="*/ 6612483 h 6858001"/>
              <a:gd name="connsiteX44" fmla="*/ 8353287 w 8376484"/>
              <a:gd name="connsiteY44" fmla="*/ 6698894 h 6858001"/>
              <a:gd name="connsiteX45" fmla="*/ 8370601 w 8376484"/>
              <a:gd name="connsiteY45" fmla="*/ 6817538 h 6858001"/>
              <a:gd name="connsiteX46" fmla="*/ 8376484 w 8376484"/>
              <a:gd name="connsiteY46" fmla="*/ 6858000 h 6858001"/>
              <a:gd name="connsiteX47" fmla="*/ 7471130 w 8376484"/>
              <a:gd name="connsiteY47" fmla="*/ 6858000 h 6858001"/>
              <a:gd name="connsiteX48" fmla="*/ 7471130 w 8376484"/>
              <a:gd name="connsiteY48" fmla="*/ 6858001 h 6858001"/>
              <a:gd name="connsiteX49" fmla="*/ 1380566 w 8376484"/>
              <a:gd name="connsiteY49" fmla="*/ 6858001 h 6858001"/>
              <a:gd name="connsiteX50" fmla="*/ 1380566 w 8376484"/>
              <a:gd name="connsiteY50" fmla="*/ 6858000 h 6858001"/>
              <a:gd name="connsiteX51" fmla="*/ 0 w 8376484"/>
              <a:gd name="connsiteY51" fmla="*/ 6858000 h 6858001"/>
              <a:gd name="connsiteX52" fmla="*/ 0 w 8376484"/>
              <a:gd name="connsiteY52" fmla="*/ 0 h 6858001"/>
              <a:gd name="connsiteX53" fmla="*/ 1917290 w 8376484"/>
              <a:gd name="connsiteY53" fmla="*/ 0 h 6858001"/>
              <a:gd name="connsiteX54" fmla="*/ 1917290 w 8376484"/>
              <a:gd name="connsiteY54" fmla="*/ 1 h 6858001"/>
              <a:gd name="connsiteX55" fmla="*/ 7031769 w 8376484"/>
              <a:gd name="connsiteY55" fmla="*/ 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8376484" h="6858001">
                <a:moveTo>
                  <a:pt x="7031769" y="0"/>
                </a:moveTo>
                <a:lnTo>
                  <a:pt x="8375307" y="0"/>
                </a:lnTo>
                <a:lnTo>
                  <a:pt x="8350262" y="155677"/>
                </a:lnTo>
                <a:lnTo>
                  <a:pt x="8326393" y="310668"/>
                </a:lnTo>
                <a:lnTo>
                  <a:pt x="8303029" y="466344"/>
                </a:lnTo>
                <a:lnTo>
                  <a:pt x="8283026" y="622707"/>
                </a:lnTo>
                <a:lnTo>
                  <a:pt x="8262855" y="778383"/>
                </a:lnTo>
                <a:lnTo>
                  <a:pt x="8244029" y="934746"/>
                </a:lnTo>
                <a:lnTo>
                  <a:pt x="8227893" y="1089051"/>
                </a:lnTo>
                <a:lnTo>
                  <a:pt x="8212597" y="1245413"/>
                </a:lnTo>
                <a:lnTo>
                  <a:pt x="8198645" y="1401090"/>
                </a:lnTo>
                <a:lnTo>
                  <a:pt x="8186543" y="1554023"/>
                </a:lnTo>
                <a:lnTo>
                  <a:pt x="8174440" y="1709014"/>
                </a:lnTo>
                <a:lnTo>
                  <a:pt x="8164355" y="1861947"/>
                </a:lnTo>
                <a:lnTo>
                  <a:pt x="8156455" y="2014881"/>
                </a:lnTo>
                <a:lnTo>
                  <a:pt x="8148218" y="2167128"/>
                </a:lnTo>
                <a:lnTo>
                  <a:pt x="8141327" y="2318004"/>
                </a:lnTo>
                <a:lnTo>
                  <a:pt x="8136452" y="2467509"/>
                </a:lnTo>
                <a:lnTo>
                  <a:pt x="8132250" y="2617013"/>
                </a:lnTo>
                <a:lnTo>
                  <a:pt x="8128216" y="2765146"/>
                </a:lnTo>
                <a:lnTo>
                  <a:pt x="8126367" y="2911221"/>
                </a:lnTo>
                <a:lnTo>
                  <a:pt x="8124350" y="3057297"/>
                </a:lnTo>
                <a:lnTo>
                  <a:pt x="8123341" y="3201315"/>
                </a:lnTo>
                <a:lnTo>
                  <a:pt x="8124350" y="3343961"/>
                </a:lnTo>
                <a:lnTo>
                  <a:pt x="8124350" y="3485236"/>
                </a:lnTo>
                <a:lnTo>
                  <a:pt x="8126367" y="3625139"/>
                </a:lnTo>
                <a:lnTo>
                  <a:pt x="8129392" y="3762299"/>
                </a:lnTo>
                <a:lnTo>
                  <a:pt x="8132250" y="3898087"/>
                </a:lnTo>
                <a:lnTo>
                  <a:pt x="8135444" y="4031133"/>
                </a:lnTo>
                <a:lnTo>
                  <a:pt x="8140318" y="4163492"/>
                </a:lnTo>
                <a:lnTo>
                  <a:pt x="8145529" y="4293793"/>
                </a:lnTo>
                <a:lnTo>
                  <a:pt x="8150235" y="4421352"/>
                </a:lnTo>
                <a:lnTo>
                  <a:pt x="8163515" y="4670298"/>
                </a:lnTo>
                <a:lnTo>
                  <a:pt x="8177634" y="4908956"/>
                </a:lnTo>
                <a:lnTo>
                  <a:pt x="8192426" y="5138013"/>
                </a:lnTo>
                <a:lnTo>
                  <a:pt x="8208731" y="5354726"/>
                </a:lnTo>
                <a:lnTo>
                  <a:pt x="8225708" y="5561838"/>
                </a:lnTo>
                <a:lnTo>
                  <a:pt x="8244029" y="5753862"/>
                </a:lnTo>
                <a:lnTo>
                  <a:pt x="8262015" y="5934227"/>
                </a:lnTo>
                <a:lnTo>
                  <a:pt x="8280000" y="6100191"/>
                </a:lnTo>
                <a:lnTo>
                  <a:pt x="8296977" y="6252438"/>
                </a:lnTo>
                <a:lnTo>
                  <a:pt x="8313114" y="6387541"/>
                </a:lnTo>
                <a:lnTo>
                  <a:pt x="8328410" y="6509613"/>
                </a:lnTo>
                <a:lnTo>
                  <a:pt x="8341185" y="6612483"/>
                </a:lnTo>
                <a:lnTo>
                  <a:pt x="8353287" y="6698894"/>
                </a:lnTo>
                <a:lnTo>
                  <a:pt x="8370601" y="6817538"/>
                </a:lnTo>
                <a:lnTo>
                  <a:pt x="8376484" y="6858000"/>
                </a:lnTo>
                <a:lnTo>
                  <a:pt x="7471130" y="6858000"/>
                </a:lnTo>
                <a:lnTo>
                  <a:pt x="7471130" y="6858001"/>
                </a:lnTo>
                <a:lnTo>
                  <a:pt x="1380566" y="6858001"/>
                </a:lnTo>
                <a:lnTo>
                  <a:pt x="1380566" y="6858000"/>
                </a:lnTo>
                <a:lnTo>
                  <a:pt x="0" y="6858000"/>
                </a:lnTo>
                <a:lnTo>
                  <a:pt x="0" y="0"/>
                </a:lnTo>
                <a:lnTo>
                  <a:pt x="1917290" y="0"/>
                </a:lnTo>
                <a:lnTo>
                  <a:pt x="1917290" y="1"/>
                </a:lnTo>
                <a:lnTo>
                  <a:pt x="7031769" y="1"/>
                </a:lnTo>
                <a:close/>
              </a:path>
            </a:pathLst>
          </a:custGeom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C74A888-48BE-4604-BB14-E6C5E9D0F2F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C085C543-802F-416B-9AC4-29C9946663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02740" y="263401"/>
            <a:ext cx="6630143" cy="4980094"/>
          </a:xfrm>
        </p:spPr>
        <p:txBody>
          <a:bodyPr anchor="ctr">
            <a:normAutofit/>
          </a:bodyPr>
          <a:lstStyle/>
          <a:p>
            <a:pPr algn="r"/>
            <a:r>
              <a:rPr lang="hu-HU" sz="5600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2">
                    <a:lumMod val="20000"/>
                    <a:lumOff val="80000"/>
                  </a:schemeClr>
                </a:solidFill>
                <a:latin typeface="Bodoni MT Black" panose="02070A03080606020203" pitchFamily="18" charset="0"/>
              </a:rPr>
              <a:t>Tehetséggondozó angol </a:t>
            </a:r>
            <a:br>
              <a:rPr lang="hu-HU" sz="5600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2">
                    <a:lumMod val="20000"/>
                    <a:lumOff val="80000"/>
                  </a:schemeClr>
                </a:solidFill>
                <a:latin typeface="Bodoni MT Black" panose="02070A03080606020203" pitchFamily="18" charset="0"/>
              </a:rPr>
            </a:br>
            <a:r>
              <a:rPr lang="hu-HU" sz="5600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2">
                    <a:lumMod val="20000"/>
                    <a:lumOff val="80000"/>
                  </a:schemeClr>
                </a:solidFill>
                <a:latin typeface="Bodoni MT Black" panose="02070A03080606020203" pitchFamily="18" charset="0"/>
              </a:rPr>
              <a:t>nyelvoktatás</a:t>
            </a:r>
            <a:r>
              <a:rPr lang="hu-HU" sz="560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a:rPr>
              <a:t/>
            </a:r>
            <a:br>
              <a:rPr lang="hu-HU" sz="560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a:rPr>
            </a:br>
            <a:endParaRPr lang="hu-HU" sz="5600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68E8AD8F-9FDB-4FCD-A7EF-C1B6FCF72C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89682" y="1317171"/>
            <a:ext cx="3297518" cy="4223658"/>
          </a:xfrm>
        </p:spPr>
        <p:txBody>
          <a:bodyPr anchor="ctr">
            <a:normAutofit/>
          </a:bodyPr>
          <a:lstStyle/>
          <a:p>
            <a:r>
              <a:rPr lang="hu-HU" sz="2300" b="1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„Bölcsesség költözik szívedbe, és az ismeret gyönyörködteti lelked.” </a:t>
            </a:r>
            <a:br>
              <a:rPr lang="hu-HU" sz="2300" b="1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u-HU" sz="2300" b="1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(Példabeszédek 2:10)</a:t>
            </a:r>
            <a:br>
              <a:rPr lang="hu-HU" sz="2300" b="1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hu-HU" sz="2300" b="1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62CDEEAA-595B-47B2-BBC4-1984C8C399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7292" y="3904054"/>
            <a:ext cx="2081593" cy="2678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89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74CD14DB-BB81-479F-A1FC-1C75640E9F8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C943A91B-7CA7-4592-A975-73B1BF8C4C7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Freeform 7">
            <a:extLst>
              <a:ext uri="{FF2B5EF4-FFF2-40B4-BE49-F238E27FC236}">
                <a16:creationId xmlns:a16="http://schemas.microsoft.com/office/drawing/2014/main" id="{EC471314-E46A-414B-8D91-74880E84F1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9" name="Freeform: Shape 13">
            <a:extLst>
              <a:ext uri="{FF2B5EF4-FFF2-40B4-BE49-F238E27FC236}">
                <a16:creationId xmlns:a16="http://schemas.microsoft.com/office/drawing/2014/main" id="{6A681326-1C9D-44A3-A627-3871BDAE412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1" y="1762067"/>
            <a:ext cx="12192417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4CE64263-596E-4900-A3B2-ACA99FE53B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4569" y="180769"/>
            <a:ext cx="8266112" cy="1400530"/>
          </a:xfrm>
        </p:spPr>
        <p:txBody>
          <a:bodyPr anchor="ctr">
            <a:normAutofit/>
          </a:bodyPr>
          <a:lstStyle/>
          <a:p>
            <a:r>
              <a:rPr lang="hu-HU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Kompetencia alapú </a:t>
            </a:r>
            <a:r>
              <a:rPr lang="hu-HU" sz="45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nyelvoktatás</a:t>
            </a:r>
          </a:p>
        </p:txBody>
      </p:sp>
      <p:graphicFrame>
        <p:nvGraphicFramePr>
          <p:cNvPr id="11" name="Tartalom helye 2">
            <a:extLst>
              <a:ext uri="{FF2B5EF4-FFF2-40B4-BE49-F238E27FC236}">
                <a16:creationId xmlns:a16="http://schemas.microsoft.com/office/drawing/2014/main" id="{166803F3-D9D4-410E-92D6-EAECC9F0995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1731249"/>
              </p:ext>
            </p:extLst>
          </p:nvPr>
        </p:nvGraphicFramePr>
        <p:xfrm>
          <a:off x="1103312" y="2452349"/>
          <a:ext cx="10452584" cy="40942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326197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4CD14DB-BB81-479F-A1FC-1C75640E9F8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943A91B-7CA7-4592-A975-73B1BF8C4C7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EC471314-E46A-414B-8D91-74880E84F1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6A681326-1C9D-44A3-A627-3871BDAE412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1" y="1762067"/>
            <a:ext cx="12192417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A2DACC9D-6810-453F-949F-EEB2E440BE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368" y="301482"/>
            <a:ext cx="10435545" cy="1400530"/>
          </a:xfrm>
        </p:spPr>
        <p:txBody>
          <a:bodyPr anchor="ctr">
            <a:noAutofit/>
          </a:bodyPr>
          <a:lstStyle/>
          <a:p>
            <a:pPr algn="ctr"/>
            <a:r>
              <a:rPr lang="hu-HU" sz="48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 történik alsó tagozatban?</a:t>
            </a:r>
            <a:endParaRPr lang="hu-HU" sz="4700" b="1" dirty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5F969F2-CC30-4B76-A4B4-A03D026201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551" y="3256064"/>
            <a:ext cx="10836897" cy="1463733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hu-HU" sz="4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Megszeretik a gyermekek az angolt… </a:t>
            </a:r>
            <a:r>
              <a:rPr lang="hu-HU" sz="4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 </a:t>
            </a:r>
            <a:endParaRPr lang="hu-H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16373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692C547-2F60-4D62-8816-871323A58C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826" y="262476"/>
            <a:ext cx="8904289" cy="1400530"/>
          </a:xfrm>
        </p:spPr>
        <p:txBody>
          <a:bodyPr>
            <a:normAutofit/>
          </a:bodyPr>
          <a:lstStyle/>
          <a:p>
            <a:r>
              <a:rPr lang="hu-HU" sz="47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 a fontos az alsó tagozatban?</a:t>
            </a:r>
          </a:p>
        </p:txBody>
      </p:sp>
      <p:graphicFrame>
        <p:nvGraphicFramePr>
          <p:cNvPr id="5" name="Tartalom helye 2">
            <a:extLst>
              <a:ext uri="{FF2B5EF4-FFF2-40B4-BE49-F238E27FC236}">
                <a16:creationId xmlns:a16="http://schemas.microsoft.com/office/drawing/2014/main" id="{8B80CE5E-E3D0-4587-8263-8D0BCE5190F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28594574"/>
              </p:ext>
            </p:extLst>
          </p:nvPr>
        </p:nvGraphicFramePr>
        <p:xfrm>
          <a:off x="203201" y="1663006"/>
          <a:ext cx="11698514" cy="50571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48316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5D12DDF-2763-44DE-88C9-28BA24670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2985"/>
            <a:ext cx="10253667" cy="140053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hu-HU" sz="43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 alsó tagozat … akkor tehetséggondozó csoportok kialakítása</a:t>
            </a:r>
            <a:r>
              <a:rPr lang="hu-HU" sz="4300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hu-HU" sz="4300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hu-HU" sz="4300" b="1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Tartalom helye 2">
            <a:extLst>
              <a:ext uri="{FF2B5EF4-FFF2-40B4-BE49-F238E27FC236}">
                <a16:creationId xmlns:a16="http://schemas.microsoft.com/office/drawing/2014/main" id="{C667B193-6376-4CB4-9FC9-F8A9418640B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77376597"/>
              </p:ext>
            </p:extLst>
          </p:nvPr>
        </p:nvGraphicFramePr>
        <p:xfrm>
          <a:off x="646111" y="1853248"/>
          <a:ext cx="11184818" cy="47585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22771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4CD14DB-BB81-479F-A1FC-1C75640E9F8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943A91B-7CA7-4592-A975-73B1BF8C4C7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EC471314-E46A-414B-8D91-74880E84F1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6A681326-1C9D-44A3-A627-3871BDAE412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1" y="1762067"/>
            <a:ext cx="12192417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A2DACC9D-6810-453F-949F-EEB2E440BE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368" y="301482"/>
            <a:ext cx="10435545" cy="1400530"/>
          </a:xfrm>
        </p:spPr>
        <p:txBody>
          <a:bodyPr anchor="ctr">
            <a:noAutofit/>
          </a:bodyPr>
          <a:lstStyle/>
          <a:p>
            <a:pPr algn="ctr"/>
            <a:r>
              <a:rPr lang="hu-HU" sz="48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Aztán jön a felső tagozat, ahol…</a:t>
            </a:r>
            <a:endParaRPr lang="hu-HU" sz="4700" b="1" dirty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5F969F2-CC30-4B76-A4B4-A03D026201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3560" y="2905067"/>
            <a:ext cx="10836897" cy="2473980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hu-H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 csupa érdeklődő, lelkes tanulóval vágtázunk tovább az ismeretek megszerzéséért </a:t>
            </a:r>
            <a:r>
              <a:rPr lang="hu-HU" sz="40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</a:t>
            </a:r>
            <a:endParaRPr lang="hu-H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48311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52BEFF1-896C-45B1-B02C-96A6A1BC389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36">
            <a:extLst>
              <a:ext uri="{FF2B5EF4-FFF2-40B4-BE49-F238E27FC236}">
                <a16:creationId xmlns:a16="http://schemas.microsoft.com/office/drawing/2014/main" id="{BB237A14-61B1-4C00-A670-5D8D68A8668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644637" y="0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598F259-6F54-47A3-8D13-1603D786A32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4990911" cy="6858001"/>
          </a:xfrm>
          <a:custGeom>
            <a:avLst/>
            <a:gdLst>
              <a:gd name="connsiteX0" fmla="*/ 3646196 w 4990911"/>
              <a:gd name="connsiteY0" fmla="*/ 0 h 6858001"/>
              <a:gd name="connsiteX1" fmla="*/ 4989734 w 4990911"/>
              <a:gd name="connsiteY1" fmla="*/ 0 h 6858001"/>
              <a:gd name="connsiteX2" fmla="*/ 4964689 w 4990911"/>
              <a:gd name="connsiteY2" fmla="*/ 155677 h 6858001"/>
              <a:gd name="connsiteX3" fmla="*/ 4940820 w 4990911"/>
              <a:gd name="connsiteY3" fmla="*/ 310668 h 6858001"/>
              <a:gd name="connsiteX4" fmla="*/ 4917456 w 4990911"/>
              <a:gd name="connsiteY4" fmla="*/ 466344 h 6858001"/>
              <a:gd name="connsiteX5" fmla="*/ 4897453 w 4990911"/>
              <a:gd name="connsiteY5" fmla="*/ 622707 h 6858001"/>
              <a:gd name="connsiteX6" fmla="*/ 4877282 w 4990911"/>
              <a:gd name="connsiteY6" fmla="*/ 778383 h 6858001"/>
              <a:gd name="connsiteX7" fmla="*/ 4858456 w 4990911"/>
              <a:gd name="connsiteY7" fmla="*/ 934746 h 6858001"/>
              <a:gd name="connsiteX8" fmla="*/ 4842320 w 4990911"/>
              <a:gd name="connsiteY8" fmla="*/ 1089051 h 6858001"/>
              <a:gd name="connsiteX9" fmla="*/ 4827024 w 4990911"/>
              <a:gd name="connsiteY9" fmla="*/ 1245413 h 6858001"/>
              <a:gd name="connsiteX10" fmla="*/ 4813072 w 4990911"/>
              <a:gd name="connsiteY10" fmla="*/ 1401090 h 6858001"/>
              <a:gd name="connsiteX11" fmla="*/ 4800970 w 4990911"/>
              <a:gd name="connsiteY11" fmla="*/ 1554023 h 6858001"/>
              <a:gd name="connsiteX12" fmla="*/ 4788867 w 4990911"/>
              <a:gd name="connsiteY12" fmla="*/ 1709014 h 6858001"/>
              <a:gd name="connsiteX13" fmla="*/ 4778782 w 4990911"/>
              <a:gd name="connsiteY13" fmla="*/ 1861947 h 6858001"/>
              <a:gd name="connsiteX14" fmla="*/ 4770882 w 4990911"/>
              <a:gd name="connsiteY14" fmla="*/ 2014881 h 6858001"/>
              <a:gd name="connsiteX15" fmla="*/ 4762645 w 4990911"/>
              <a:gd name="connsiteY15" fmla="*/ 2167128 h 6858001"/>
              <a:gd name="connsiteX16" fmla="*/ 4755754 w 4990911"/>
              <a:gd name="connsiteY16" fmla="*/ 2318004 h 6858001"/>
              <a:gd name="connsiteX17" fmla="*/ 4750879 w 4990911"/>
              <a:gd name="connsiteY17" fmla="*/ 2467509 h 6858001"/>
              <a:gd name="connsiteX18" fmla="*/ 4746677 w 4990911"/>
              <a:gd name="connsiteY18" fmla="*/ 2617013 h 6858001"/>
              <a:gd name="connsiteX19" fmla="*/ 4742643 w 4990911"/>
              <a:gd name="connsiteY19" fmla="*/ 2765146 h 6858001"/>
              <a:gd name="connsiteX20" fmla="*/ 4740794 w 4990911"/>
              <a:gd name="connsiteY20" fmla="*/ 2911221 h 6858001"/>
              <a:gd name="connsiteX21" fmla="*/ 4738777 w 4990911"/>
              <a:gd name="connsiteY21" fmla="*/ 3057297 h 6858001"/>
              <a:gd name="connsiteX22" fmla="*/ 4737768 w 4990911"/>
              <a:gd name="connsiteY22" fmla="*/ 3201315 h 6858001"/>
              <a:gd name="connsiteX23" fmla="*/ 4738777 w 4990911"/>
              <a:gd name="connsiteY23" fmla="*/ 3343961 h 6858001"/>
              <a:gd name="connsiteX24" fmla="*/ 4738777 w 4990911"/>
              <a:gd name="connsiteY24" fmla="*/ 3485236 h 6858001"/>
              <a:gd name="connsiteX25" fmla="*/ 4740794 w 4990911"/>
              <a:gd name="connsiteY25" fmla="*/ 3625139 h 6858001"/>
              <a:gd name="connsiteX26" fmla="*/ 4743819 w 4990911"/>
              <a:gd name="connsiteY26" fmla="*/ 3762299 h 6858001"/>
              <a:gd name="connsiteX27" fmla="*/ 4746677 w 4990911"/>
              <a:gd name="connsiteY27" fmla="*/ 3898087 h 6858001"/>
              <a:gd name="connsiteX28" fmla="*/ 4749871 w 4990911"/>
              <a:gd name="connsiteY28" fmla="*/ 4031133 h 6858001"/>
              <a:gd name="connsiteX29" fmla="*/ 4754745 w 4990911"/>
              <a:gd name="connsiteY29" fmla="*/ 4163492 h 6858001"/>
              <a:gd name="connsiteX30" fmla="*/ 4759956 w 4990911"/>
              <a:gd name="connsiteY30" fmla="*/ 4293793 h 6858001"/>
              <a:gd name="connsiteX31" fmla="*/ 4764662 w 4990911"/>
              <a:gd name="connsiteY31" fmla="*/ 4421352 h 6858001"/>
              <a:gd name="connsiteX32" fmla="*/ 4777942 w 4990911"/>
              <a:gd name="connsiteY32" fmla="*/ 4670298 h 6858001"/>
              <a:gd name="connsiteX33" fmla="*/ 4792061 w 4990911"/>
              <a:gd name="connsiteY33" fmla="*/ 4908956 h 6858001"/>
              <a:gd name="connsiteX34" fmla="*/ 4806853 w 4990911"/>
              <a:gd name="connsiteY34" fmla="*/ 5138013 h 6858001"/>
              <a:gd name="connsiteX35" fmla="*/ 4823158 w 4990911"/>
              <a:gd name="connsiteY35" fmla="*/ 5354726 h 6858001"/>
              <a:gd name="connsiteX36" fmla="*/ 4840135 w 4990911"/>
              <a:gd name="connsiteY36" fmla="*/ 5561838 h 6858001"/>
              <a:gd name="connsiteX37" fmla="*/ 4858456 w 4990911"/>
              <a:gd name="connsiteY37" fmla="*/ 5753862 h 6858001"/>
              <a:gd name="connsiteX38" fmla="*/ 4876442 w 4990911"/>
              <a:gd name="connsiteY38" fmla="*/ 5934227 h 6858001"/>
              <a:gd name="connsiteX39" fmla="*/ 4894427 w 4990911"/>
              <a:gd name="connsiteY39" fmla="*/ 6100191 h 6858001"/>
              <a:gd name="connsiteX40" fmla="*/ 4911404 w 4990911"/>
              <a:gd name="connsiteY40" fmla="*/ 6252438 h 6858001"/>
              <a:gd name="connsiteX41" fmla="*/ 4927541 w 4990911"/>
              <a:gd name="connsiteY41" fmla="*/ 6387541 h 6858001"/>
              <a:gd name="connsiteX42" fmla="*/ 4942837 w 4990911"/>
              <a:gd name="connsiteY42" fmla="*/ 6509613 h 6858001"/>
              <a:gd name="connsiteX43" fmla="*/ 4955612 w 4990911"/>
              <a:gd name="connsiteY43" fmla="*/ 6612483 h 6858001"/>
              <a:gd name="connsiteX44" fmla="*/ 4967714 w 4990911"/>
              <a:gd name="connsiteY44" fmla="*/ 6698894 h 6858001"/>
              <a:gd name="connsiteX45" fmla="*/ 4985028 w 4990911"/>
              <a:gd name="connsiteY45" fmla="*/ 6817538 h 6858001"/>
              <a:gd name="connsiteX46" fmla="*/ 4990911 w 4990911"/>
              <a:gd name="connsiteY46" fmla="*/ 6858000 h 6858001"/>
              <a:gd name="connsiteX47" fmla="*/ 4085557 w 4990911"/>
              <a:gd name="connsiteY47" fmla="*/ 6858000 h 6858001"/>
              <a:gd name="connsiteX48" fmla="*/ 4085557 w 4990911"/>
              <a:gd name="connsiteY48" fmla="*/ 6858001 h 6858001"/>
              <a:gd name="connsiteX49" fmla="*/ 0 w 4990911"/>
              <a:gd name="connsiteY49" fmla="*/ 6858001 h 6858001"/>
              <a:gd name="connsiteX50" fmla="*/ 0 w 4990911"/>
              <a:gd name="connsiteY50" fmla="*/ 1 h 6858001"/>
              <a:gd name="connsiteX51" fmla="*/ 3646196 w 4990911"/>
              <a:gd name="connsiteY51" fmla="*/ 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4990911" h="6858001">
                <a:moveTo>
                  <a:pt x="3646196" y="0"/>
                </a:moveTo>
                <a:lnTo>
                  <a:pt x="4989734" y="0"/>
                </a:lnTo>
                <a:lnTo>
                  <a:pt x="4964689" y="155677"/>
                </a:lnTo>
                <a:lnTo>
                  <a:pt x="4940820" y="310668"/>
                </a:lnTo>
                <a:lnTo>
                  <a:pt x="4917456" y="466344"/>
                </a:lnTo>
                <a:lnTo>
                  <a:pt x="4897453" y="622707"/>
                </a:lnTo>
                <a:lnTo>
                  <a:pt x="4877282" y="778383"/>
                </a:lnTo>
                <a:lnTo>
                  <a:pt x="4858456" y="934746"/>
                </a:lnTo>
                <a:lnTo>
                  <a:pt x="4842320" y="1089051"/>
                </a:lnTo>
                <a:lnTo>
                  <a:pt x="4827024" y="1245413"/>
                </a:lnTo>
                <a:lnTo>
                  <a:pt x="4813072" y="1401090"/>
                </a:lnTo>
                <a:lnTo>
                  <a:pt x="4800970" y="1554023"/>
                </a:lnTo>
                <a:lnTo>
                  <a:pt x="4788867" y="1709014"/>
                </a:lnTo>
                <a:lnTo>
                  <a:pt x="4778782" y="1861947"/>
                </a:lnTo>
                <a:lnTo>
                  <a:pt x="4770882" y="2014881"/>
                </a:lnTo>
                <a:lnTo>
                  <a:pt x="4762645" y="2167128"/>
                </a:lnTo>
                <a:lnTo>
                  <a:pt x="4755754" y="2318004"/>
                </a:lnTo>
                <a:lnTo>
                  <a:pt x="4750879" y="2467509"/>
                </a:lnTo>
                <a:lnTo>
                  <a:pt x="4746677" y="2617013"/>
                </a:lnTo>
                <a:lnTo>
                  <a:pt x="4742643" y="2765146"/>
                </a:lnTo>
                <a:lnTo>
                  <a:pt x="4740794" y="2911221"/>
                </a:lnTo>
                <a:lnTo>
                  <a:pt x="4738777" y="3057297"/>
                </a:lnTo>
                <a:lnTo>
                  <a:pt x="4737768" y="3201315"/>
                </a:lnTo>
                <a:lnTo>
                  <a:pt x="4738777" y="3343961"/>
                </a:lnTo>
                <a:lnTo>
                  <a:pt x="4738777" y="3485236"/>
                </a:lnTo>
                <a:lnTo>
                  <a:pt x="4740794" y="3625139"/>
                </a:lnTo>
                <a:lnTo>
                  <a:pt x="4743819" y="3762299"/>
                </a:lnTo>
                <a:lnTo>
                  <a:pt x="4746677" y="3898087"/>
                </a:lnTo>
                <a:lnTo>
                  <a:pt x="4749871" y="4031133"/>
                </a:lnTo>
                <a:lnTo>
                  <a:pt x="4754745" y="4163492"/>
                </a:lnTo>
                <a:lnTo>
                  <a:pt x="4759956" y="4293793"/>
                </a:lnTo>
                <a:lnTo>
                  <a:pt x="4764662" y="4421352"/>
                </a:lnTo>
                <a:lnTo>
                  <a:pt x="4777942" y="4670298"/>
                </a:lnTo>
                <a:lnTo>
                  <a:pt x="4792061" y="4908956"/>
                </a:lnTo>
                <a:lnTo>
                  <a:pt x="4806853" y="5138013"/>
                </a:lnTo>
                <a:lnTo>
                  <a:pt x="4823158" y="5354726"/>
                </a:lnTo>
                <a:lnTo>
                  <a:pt x="4840135" y="5561838"/>
                </a:lnTo>
                <a:lnTo>
                  <a:pt x="4858456" y="5753862"/>
                </a:lnTo>
                <a:lnTo>
                  <a:pt x="4876442" y="5934227"/>
                </a:lnTo>
                <a:lnTo>
                  <a:pt x="4894427" y="6100191"/>
                </a:lnTo>
                <a:lnTo>
                  <a:pt x="4911404" y="6252438"/>
                </a:lnTo>
                <a:lnTo>
                  <a:pt x="4927541" y="6387541"/>
                </a:lnTo>
                <a:lnTo>
                  <a:pt x="4942837" y="6509613"/>
                </a:lnTo>
                <a:lnTo>
                  <a:pt x="4955612" y="6612483"/>
                </a:lnTo>
                <a:lnTo>
                  <a:pt x="4967714" y="6698894"/>
                </a:lnTo>
                <a:lnTo>
                  <a:pt x="4985028" y="6817538"/>
                </a:lnTo>
                <a:lnTo>
                  <a:pt x="4990911" y="6858000"/>
                </a:lnTo>
                <a:lnTo>
                  <a:pt x="4085557" y="6858000"/>
                </a:lnTo>
                <a:lnTo>
                  <a:pt x="4085557" y="6858001"/>
                </a:lnTo>
                <a:lnTo>
                  <a:pt x="0" y="6858001"/>
                </a:lnTo>
                <a:lnTo>
                  <a:pt x="0" y="1"/>
                </a:lnTo>
                <a:lnTo>
                  <a:pt x="3646196" y="1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BA768A8-4FED-4ED8-9E46-6BE72188ECD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AD868AA3-B3D3-47B1-89CB-A1B0319D75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226" y="942129"/>
            <a:ext cx="4287214" cy="4973741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hu-HU" sz="2900" dirty="0">
                <a:solidFill>
                  <a:srgbClr val="FFFFFF"/>
                </a:solidFill>
              </a:rPr>
              <a:t/>
            </a:r>
            <a:br>
              <a:rPr lang="hu-HU" sz="2900" dirty="0">
                <a:solidFill>
                  <a:srgbClr val="FFFFFF"/>
                </a:solidFill>
              </a:rPr>
            </a:br>
            <a:r>
              <a:rPr lang="hu-HU" sz="3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u-HU" sz="3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Meghatároztuk a csoportban maradás feltételeit is …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EE5F948-0920-48C1-BD60-C9D92449A0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4109" y="159657"/>
            <a:ext cx="6749352" cy="6545943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hu-HU" sz="25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Szintfelmérők</a:t>
            </a:r>
            <a:r>
              <a:rPr lang="hu-HU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íratása: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hu-HU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minden évfolyamon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hu-HU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minden félév végén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hu-HU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írásbeli, szóbeli, hallott szövegértés felmérés</a:t>
            </a:r>
          </a:p>
          <a:p>
            <a:pPr marL="0" indent="0">
              <a:lnSpc>
                <a:spcPct val="90000"/>
              </a:lnSpc>
              <a:buNone/>
            </a:pPr>
            <a:endParaRPr lang="hu-HU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hu-HU" sz="25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Tanulmányi eredmény figyelembe vétele</a:t>
            </a:r>
            <a:r>
              <a:rPr lang="hu-HU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hu-HU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félév végi, év végi tanulmányi eredmény</a:t>
            </a:r>
          </a:p>
          <a:p>
            <a:pPr>
              <a:lnSpc>
                <a:spcPct val="90000"/>
              </a:lnSpc>
              <a:buFontTx/>
              <a:buChar char="-"/>
            </a:pPr>
            <a:endParaRPr lang="hu-HU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hu-HU" sz="25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plusz hozzáadott értékek</a:t>
            </a:r>
            <a:r>
              <a:rPr lang="hu-HU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fontosak: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hu-HU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órai aktivitás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hu-HU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hozzáállás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hu-HU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motiválhatóság</a:t>
            </a:r>
          </a:p>
          <a:p>
            <a:pPr marL="0" indent="0">
              <a:lnSpc>
                <a:spcPct val="90000"/>
              </a:lnSpc>
              <a:buNone/>
            </a:pPr>
            <a:endParaRPr lang="hu-HU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90000"/>
              </a:lnSpc>
              <a:buNone/>
            </a:pPr>
            <a:r>
              <a:rPr lang="hu-H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csoportban maradás / csoportváltás szigorúan csak szakmai döntésen alapszik.</a:t>
            </a:r>
          </a:p>
          <a:p>
            <a:pPr>
              <a:lnSpc>
                <a:spcPct val="90000"/>
              </a:lnSpc>
              <a:buFontTx/>
              <a:buChar char="-"/>
            </a:pPr>
            <a:endParaRPr lang="hu-HU" sz="2400" b="1" dirty="0"/>
          </a:p>
          <a:p>
            <a:pPr marL="0" indent="0">
              <a:lnSpc>
                <a:spcPct val="90000"/>
              </a:lnSpc>
              <a:buNone/>
            </a:pPr>
            <a:endParaRPr lang="hu-HU" sz="1900" b="1" dirty="0"/>
          </a:p>
        </p:txBody>
      </p:sp>
    </p:spTree>
    <p:extLst>
      <p:ext uri="{BB962C8B-B14F-4D97-AF65-F5344CB8AC3E}">
        <p14:creationId xmlns:p14="http://schemas.microsoft.com/office/powerpoint/2010/main" val="41086015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4CD14DB-BB81-479F-A1FC-1C75640E9F8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943A91B-7CA7-4592-A975-73B1BF8C4C7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EC471314-E46A-414B-8D91-74880E84F1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6A681326-1C9D-44A3-A627-3871BDAE412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1" y="1762067"/>
            <a:ext cx="12192417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A2DACC9D-6810-453F-949F-EEB2E440BE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368" y="301482"/>
            <a:ext cx="10435545" cy="1400530"/>
          </a:xfrm>
        </p:spPr>
        <p:txBody>
          <a:bodyPr anchor="ctr">
            <a:noAutofit/>
          </a:bodyPr>
          <a:lstStyle/>
          <a:p>
            <a:pPr algn="ctr"/>
            <a:r>
              <a:rPr lang="hu-HU" sz="47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Szeretjük magunkat megmérettetni!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5F969F2-CC30-4B76-A4B4-A03D026201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2396727"/>
            <a:ext cx="10836897" cy="4008555"/>
          </a:xfrm>
        </p:spPr>
        <p:txBody>
          <a:bodyPr>
            <a:noAutofit/>
          </a:bodyPr>
          <a:lstStyle/>
          <a:p>
            <a:pPr marL="0" indent="0">
              <a:lnSpc>
                <a:spcPct val="200000"/>
              </a:lnSpc>
              <a:buNone/>
            </a:pPr>
            <a:r>
              <a:rPr lang="hu-H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- 6. évfolyam vége: Junior nyelvvizsga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hu-H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- 7. évfolyam vége: B1 állami nyelvvizsga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hu-H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- 8. évfolyam vége: B2 állami nyelvvizsga</a:t>
            </a:r>
          </a:p>
        </p:txBody>
      </p:sp>
    </p:spTree>
    <p:extLst>
      <p:ext uri="{BB962C8B-B14F-4D97-AF65-F5344CB8AC3E}">
        <p14:creationId xmlns:p14="http://schemas.microsoft.com/office/powerpoint/2010/main" val="11276474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74CD14DB-BB81-479F-A1FC-1C75640E9F8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C943A91B-7CA7-4592-A975-73B1BF8C4C7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Freeform 7">
            <a:extLst>
              <a:ext uri="{FF2B5EF4-FFF2-40B4-BE49-F238E27FC236}">
                <a16:creationId xmlns:a16="http://schemas.microsoft.com/office/drawing/2014/main" id="{EC471314-E46A-414B-8D91-74880E84F1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9" name="Freeform: Shape 13">
            <a:extLst>
              <a:ext uri="{FF2B5EF4-FFF2-40B4-BE49-F238E27FC236}">
                <a16:creationId xmlns:a16="http://schemas.microsoft.com/office/drawing/2014/main" id="{6A681326-1C9D-44A3-A627-3871BDAE412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1" y="1762067"/>
            <a:ext cx="12192417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2E0593EA-D06F-4AD2-B8E9-43987F17E7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3312" y="452718"/>
            <a:ext cx="8947522" cy="1400530"/>
          </a:xfrm>
        </p:spPr>
        <p:txBody>
          <a:bodyPr anchor="ctr">
            <a:normAutofit/>
          </a:bodyPr>
          <a:lstStyle/>
          <a:p>
            <a:pPr algn="ctr"/>
            <a:r>
              <a:rPr lang="hu-HU" sz="4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Milyen módszerekkel tanítunk?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C45EFCB5-43B6-4093-9D52-6B42DF5CD5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7715" y="2305966"/>
            <a:ext cx="11974285" cy="4594148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hu-H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hu-H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Interaktív tananyagokat alkalmazunk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hu-H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Internetes játékokkal, videós órákkal színesítjük a tanórákat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hu-H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Projektmunkákkal dolgozzuk fel a témaköröket (</a:t>
            </a:r>
            <a:r>
              <a:rPr lang="hu-HU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scrapbook</a:t>
            </a:r>
            <a:r>
              <a:rPr lang="hu-H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PPT)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hu-H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Változatos munkaformák: okostáblát, iskolai tableteket használunk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hu-H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Tanulóink portfóliót készítenek a 8 év munkáiból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hu-H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Olvasmányokat dolgozunk fel</a:t>
            </a:r>
          </a:p>
          <a:p>
            <a:pPr marL="0" indent="0">
              <a:lnSpc>
                <a:spcPct val="150000"/>
              </a:lnSpc>
              <a:buNone/>
            </a:pPr>
            <a:endParaRPr lang="hu-HU" dirty="0"/>
          </a:p>
          <a:p>
            <a:pPr>
              <a:lnSpc>
                <a:spcPct val="150000"/>
              </a:lnSpc>
            </a:pPr>
            <a:endParaRPr lang="hu-HU" dirty="0"/>
          </a:p>
          <a:p>
            <a:pPr>
              <a:lnSpc>
                <a:spcPct val="150000"/>
              </a:lnSpc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0746452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74CD14DB-BB81-479F-A1FC-1C75640E9F8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C943A91B-7CA7-4592-A975-73B1BF8C4C7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Freeform 7">
            <a:extLst>
              <a:ext uri="{FF2B5EF4-FFF2-40B4-BE49-F238E27FC236}">
                <a16:creationId xmlns:a16="http://schemas.microsoft.com/office/drawing/2014/main" id="{EC471314-E46A-414B-8D91-74880E84F1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9" name="Freeform: Shape 13">
            <a:extLst>
              <a:ext uri="{FF2B5EF4-FFF2-40B4-BE49-F238E27FC236}">
                <a16:creationId xmlns:a16="http://schemas.microsoft.com/office/drawing/2014/main" id="{6A681326-1C9D-44A3-A627-3871BDAE412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1" y="1762067"/>
            <a:ext cx="12192417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2E0593EA-D06F-4AD2-B8E9-43987F17E7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3312" y="452718"/>
            <a:ext cx="8947522" cy="1400530"/>
          </a:xfrm>
        </p:spPr>
        <p:txBody>
          <a:bodyPr anchor="ctr">
            <a:normAutofit/>
          </a:bodyPr>
          <a:lstStyle/>
          <a:p>
            <a:pPr algn="ctr"/>
            <a:r>
              <a:rPr lang="hu-HU" sz="4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Mire vagyunk büszkék?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C45EFCB5-43B6-4093-9D52-6B42DF5CD5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2684" y="2540997"/>
            <a:ext cx="10545349" cy="40621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35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Idegen nyelvi mérés </a:t>
            </a:r>
            <a:r>
              <a:rPr lang="hu-HU" sz="35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eredményei</a:t>
            </a:r>
            <a:r>
              <a:rPr lang="hu-H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endParaRPr lang="hu-HU" sz="3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hu-H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 </a:t>
            </a:r>
            <a:r>
              <a:rPr lang="hu-HU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2017:77,78 %</a:t>
            </a:r>
            <a:endParaRPr lang="hu-HU" sz="3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hu-H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- 2018: 85,33 %</a:t>
            </a:r>
          </a:p>
          <a:p>
            <a:pPr lvl="1">
              <a:buFontTx/>
              <a:buChar char="-"/>
            </a:pPr>
            <a:r>
              <a:rPr lang="hu-HU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hu-H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hu-HU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76,75 %</a:t>
            </a:r>
          </a:p>
          <a:p>
            <a:pPr lvl="1">
              <a:buFontTx/>
              <a:buChar char="-"/>
            </a:pPr>
            <a:r>
              <a:rPr lang="hu-HU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2021: 85,75 %</a:t>
            </a:r>
            <a:endParaRPr lang="hu-HU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Tx/>
              <a:buChar char="-"/>
            </a:pPr>
            <a:endParaRPr lang="hu-HU" sz="3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hu-HU" dirty="0"/>
          </a:p>
          <a:p>
            <a:pPr>
              <a:lnSpc>
                <a:spcPct val="150000"/>
              </a:lnSpc>
            </a:pPr>
            <a:endParaRPr lang="hu-HU" dirty="0"/>
          </a:p>
          <a:p>
            <a:pPr>
              <a:lnSpc>
                <a:spcPct val="150000"/>
              </a:lnSpc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6428476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74CD14DB-BB81-479F-A1FC-1C75640E9F8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C943A91B-7CA7-4592-A975-73B1BF8C4C7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Freeform 7">
            <a:extLst>
              <a:ext uri="{FF2B5EF4-FFF2-40B4-BE49-F238E27FC236}">
                <a16:creationId xmlns:a16="http://schemas.microsoft.com/office/drawing/2014/main" id="{EC471314-E46A-414B-8D91-74880E84F1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9" name="Freeform: Shape 13">
            <a:extLst>
              <a:ext uri="{FF2B5EF4-FFF2-40B4-BE49-F238E27FC236}">
                <a16:creationId xmlns:a16="http://schemas.microsoft.com/office/drawing/2014/main" id="{6A681326-1C9D-44A3-A627-3871BDAE412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1" y="1762067"/>
            <a:ext cx="12192417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2E0593EA-D06F-4AD2-B8E9-43987F17E7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3312" y="452718"/>
            <a:ext cx="8947522" cy="1400530"/>
          </a:xfrm>
        </p:spPr>
        <p:txBody>
          <a:bodyPr anchor="ctr">
            <a:normAutofit/>
          </a:bodyPr>
          <a:lstStyle/>
          <a:p>
            <a:pPr algn="ctr"/>
            <a:r>
              <a:rPr lang="hu-HU" sz="4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Mire vagyunk büszkék?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C45EFCB5-43B6-4093-9D52-6B42DF5CD5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141054"/>
            <a:ext cx="4542745" cy="6962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35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Versenyeredményeink:</a:t>
            </a:r>
          </a:p>
          <a:p>
            <a:pPr>
              <a:lnSpc>
                <a:spcPct val="150000"/>
              </a:lnSpc>
              <a:buFontTx/>
              <a:buChar char="-"/>
            </a:pPr>
            <a:endParaRPr lang="hu-HU" sz="3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hu-HU" dirty="0"/>
          </a:p>
          <a:p>
            <a:pPr>
              <a:lnSpc>
                <a:spcPct val="150000"/>
              </a:lnSpc>
            </a:pPr>
            <a:endParaRPr lang="hu-HU" dirty="0"/>
          </a:p>
          <a:p>
            <a:pPr>
              <a:lnSpc>
                <a:spcPct val="150000"/>
              </a:lnSpc>
            </a:pPr>
            <a:endParaRPr lang="hu-HU" dirty="0"/>
          </a:p>
        </p:txBody>
      </p:sp>
      <p:graphicFrame>
        <p:nvGraphicFramePr>
          <p:cNvPr id="8" name="Táblázat 7">
            <a:extLst>
              <a:ext uri="{FF2B5EF4-FFF2-40B4-BE49-F238E27FC236}">
                <a16:creationId xmlns:a16="http://schemas.microsoft.com/office/drawing/2014/main" id="{545901AD-5D5C-46DC-B916-88DDB6BC03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6960307"/>
              </p:ext>
            </p:extLst>
          </p:nvPr>
        </p:nvGraphicFramePr>
        <p:xfrm>
          <a:off x="2169994" y="2838799"/>
          <a:ext cx="9231089" cy="38723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558715">
                  <a:extLst>
                    <a:ext uri="{9D8B030D-6E8A-4147-A177-3AD203B41FA5}">
                      <a16:colId xmlns:a16="http://schemas.microsoft.com/office/drawing/2014/main" val="3247980093"/>
                    </a:ext>
                  </a:extLst>
                </a:gridCol>
                <a:gridCol w="847674">
                  <a:extLst>
                    <a:ext uri="{9D8B030D-6E8A-4147-A177-3AD203B41FA5}">
                      <a16:colId xmlns:a16="http://schemas.microsoft.com/office/drawing/2014/main" val="1650964910"/>
                    </a:ext>
                  </a:extLst>
                </a:gridCol>
                <a:gridCol w="2824700">
                  <a:extLst>
                    <a:ext uri="{9D8B030D-6E8A-4147-A177-3AD203B41FA5}">
                      <a16:colId xmlns:a16="http://schemas.microsoft.com/office/drawing/2014/main" val="1550607811"/>
                    </a:ext>
                  </a:extLst>
                </a:gridCol>
              </a:tblGrid>
              <a:tr h="7532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800" b="1" dirty="0">
                          <a:solidFill>
                            <a:schemeClr val="tx1"/>
                          </a:solidFill>
                          <a:effectLst/>
                        </a:rPr>
                        <a:t>REFORMÁTUS ISKOLÁK      XVI. ORSZÁGOS ANGOL FORDÍTÓ TALÁLKOZÓJA</a:t>
                      </a:r>
                      <a:endParaRPr lang="hu-H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88" marR="47688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800" b="1">
                          <a:solidFill>
                            <a:schemeClr val="tx1"/>
                          </a:solidFill>
                          <a:effectLst/>
                        </a:rPr>
                        <a:t>arany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800" b="1">
                          <a:solidFill>
                            <a:schemeClr val="tx1"/>
                          </a:solidFill>
                          <a:effectLst/>
                        </a:rPr>
                        <a:t>ezüst</a:t>
                      </a:r>
                      <a:endParaRPr lang="hu-HU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88" marR="47688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800" b="1" dirty="0">
                          <a:solidFill>
                            <a:schemeClr val="tx1"/>
                          </a:solidFill>
                          <a:effectLst/>
                        </a:rPr>
                        <a:t>Biczó Ferenc 8.b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800" b="1" dirty="0">
                          <a:solidFill>
                            <a:schemeClr val="tx1"/>
                          </a:solidFill>
                          <a:effectLst/>
                        </a:rPr>
                        <a:t>Burján Blanka 7.b</a:t>
                      </a:r>
                      <a:endParaRPr lang="hu-H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88" marR="47688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5185183"/>
                  </a:ext>
                </a:extLst>
              </a:tr>
              <a:tr h="59776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800" b="1" dirty="0">
                          <a:solidFill>
                            <a:schemeClr val="tx1"/>
                          </a:solidFill>
                          <a:effectLst/>
                        </a:rPr>
                        <a:t>REFORMÁTUS ISKOLÁK XV. ORSZÁGOS ANGOL FORDÍTÓ TALÁLKOZÓJA</a:t>
                      </a:r>
                      <a:endParaRPr lang="hu-H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88" marR="47688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800" b="1">
                          <a:solidFill>
                            <a:schemeClr val="tx1"/>
                          </a:solidFill>
                          <a:effectLst/>
                        </a:rPr>
                        <a:t>arany</a:t>
                      </a:r>
                      <a:endParaRPr lang="hu-HU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88" marR="47688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800" b="1" dirty="0">
                          <a:solidFill>
                            <a:schemeClr val="tx1"/>
                          </a:solidFill>
                          <a:effectLst/>
                        </a:rPr>
                        <a:t>Samu Johanna 8.b</a:t>
                      </a:r>
                      <a:endParaRPr lang="hu-H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88" marR="47688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5877211"/>
                  </a:ext>
                </a:extLst>
              </a:tr>
              <a:tr h="66928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800" b="1">
                          <a:solidFill>
                            <a:schemeClr val="tx1"/>
                          </a:solidFill>
                          <a:effectLst/>
                        </a:rPr>
                        <a:t>KERÜLETI ANGOL VERSENY</a:t>
                      </a:r>
                      <a:endParaRPr lang="hu-HU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88" marR="47688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800" b="1">
                          <a:solidFill>
                            <a:schemeClr val="tx1"/>
                          </a:solidFill>
                          <a:effectLst/>
                        </a:rPr>
                        <a:t>III.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800" b="1">
                          <a:solidFill>
                            <a:schemeClr val="tx1"/>
                          </a:solidFill>
                          <a:effectLst/>
                        </a:rPr>
                        <a:t>IV.</a:t>
                      </a:r>
                      <a:endParaRPr lang="hu-HU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88" marR="47688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800" b="1" dirty="0">
                          <a:solidFill>
                            <a:schemeClr val="tx1"/>
                          </a:solidFill>
                          <a:effectLst/>
                        </a:rPr>
                        <a:t>Deák-</a:t>
                      </a:r>
                      <a:r>
                        <a:rPr lang="hu-HU" sz="1800" b="1" dirty="0" err="1">
                          <a:solidFill>
                            <a:schemeClr val="tx1"/>
                          </a:solidFill>
                          <a:effectLst/>
                        </a:rPr>
                        <a:t>Sala</a:t>
                      </a:r>
                      <a:r>
                        <a:rPr lang="hu-HU" sz="1800" b="1" dirty="0">
                          <a:solidFill>
                            <a:schemeClr val="tx1"/>
                          </a:solidFill>
                          <a:effectLst/>
                        </a:rPr>
                        <a:t> Panni 5.b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800" b="1" dirty="0">
                          <a:solidFill>
                            <a:schemeClr val="tx1"/>
                          </a:solidFill>
                          <a:effectLst/>
                        </a:rPr>
                        <a:t>Végh Nóra 5.a</a:t>
                      </a:r>
                      <a:endParaRPr lang="hu-H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88" marR="47688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5940259"/>
                  </a:ext>
                </a:extLst>
              </a:tr>
              <a:tr h="9429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800" b="1">
                          <a:solidFill>
                            <a:schemeClr val="tx1"/>
                          </a:solidFill>
                          <a:effectLst/>
                        </a:rPr>
                        <a:t>CEGLÉDI REFORMÁTUS ÁLTALÁNOS ISKOLÁK ORSZÁGOS ANGOL NYELVI VERSENYE</a:t>
                      </a:r>
                      <a:endParaRPr lang="hu-HU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88" marR="47688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800" b="1">
                          <a:solidFill>
                            <a:schemeClr val="tx1"/>
                          </a:solidFill>
                          <a:effectLst/>
                        </a:rPr>
                        <a:t>IV.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800" b="1">
                          <a:solidFill>
                            <a:schemeClr val="tx1"/>
                          </a:solidFill>
                          <a:effectLst/>
                        </a:rPr>
                        <a:t>V.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800" b="1">
                          <a:solidFill>
                            <a:schemeClr val="tx1"/>
                          </a:solidFill>
                          <a:effectLst/>
                        </a:rPr>
                        <a:t>II.</a:t>
                      </a:r>
                      <a:endParaRPr lang="hu-HU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88" marR="47688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800" b="1" dirty="0">
                          <a:solidFill>
                            <a:schemeClr val="tx1"/>
                          </a:solidFill>
                          <a:effectLst/>
                        </a:rPr>
                        <a:t>Biczó Ferenc 7.b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800" b="1" dirty="0" err="1">
                          <a:solidFill>
                            <a:schemeClr val="tx1"/>
                          </a:solidFill>
                          <a:effectLst/>
                        </a:rPr>
                        <a:t>Cake-Baly</a:t>
                      </a:r>
                      <a:r>
                        <a:rPr lang="hu-HU" sz="18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hu-HU" sz="1800" b="1" dirty="0" err="1">
                          <a:solidFill>
                            <a:schemeClr val="tx1"/>
                          </a:solidFill>
                          <a:effectLst/>
                        </a:rPr>
                        <a:t>Belisia</a:t>
                      </a:r>
                      <a:r>
                        <a:rPr lang="hu-HU" sz="1800" b="1" dirty="0">
                          <a:solidFill>
                            <a:schemeClr val="tx1"/>
                          </a:solidFill>
                          <a:effectLst/>
                        </a:rPr>
                        <a:t> 8.b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800" b="1" dirty="0">
                          <a:solidFill>
                            <a:schemeClr val="tx1"/>
                          </a:solidFill>
                          <a:effectLst/>
                        </a:rPr>
                        <a:t>Csóka Ármin 5.b</a:t>
                      </a:r>
                      <a:endParaRPr lang="hu-H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88" marR="47688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9574315"/>
                  </a:ext>
                </a:extLst>
              </a:tr>
              <a:tr h="74906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800" b="1" dirty="0">
                          <a:solidFill>
                            <a:schemeClr val="tx1"/>
                          </a:solidFill>
                          <a:effectLst/>
                        </a:rPr>
                        <a:t>AT THE ENGLISH LANGUAGE COMPETITION OF PESTSZENTLŐRINC-PESTSZENTIMRE</a:t>
                      </a:r>
                      <a:endParaRPr lang="hu-H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88" marR="47688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800" b="1">
                          <a:solidFill>
                            <a:schemeClr val="tx1"/>
                          </a:solidFill>
                          <a:effectLst/>
                        </a:rPr>
                        <a:t>II.</a:t>
                      </a:r>
                      <a:endParaRPr lang="hu-HU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88" marR="47688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800" b="1" dirty="0" err="1">
                          <a:solidFill>
                            <a:schemeClr val="tx1"/>
                          </a:solidFill>
                          <a:effectLst/>
                        </a:rPr>
                        <a:t>Cake-Baly</a:t>
                      </a:r>
                      <a:r>
                        <a:rPr lang="hu-HU" sz="18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hu-HU" sz="1800" b="1" dirty="0" err="1">
                          <a:solidFill>
                            <a:schemeClr val="tx1"/>
                          </a:solidFill>
                          <a:effectLst/>
                        </a:rPr>
                        <a:t>Belisia</a:t>
                      </a:r>
                      <a:r>
                        <a:rPr lang="hu-HU" sz="1800" b="1" dirty="0">
                          <a:solidFill>
                            <a:schemeClr val="tx1"/>
                          </a:solidFill>
                          <a:effectLst/>
                        </a:rPr>
                        <a:t> 8.b</a:t>
                      </a:r>
                      <a:endParaRPr lang="hu-H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88" marR="47688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482633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2520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74CD14DB-BB81-479F-A1FC-1C75640E9F8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C943A91B-7CA7-4592-A975-73B1BF8C4C7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Freeform 7">
            <a:extLst>
              <a:ext uri="{FF2B5EF4-FFF2-40B4-BE49-F238E27FC236}">
                <a16:creationId xmlns:a16="http://schemas.microsoft.com/office/drawing/2014/main" id="{EC471314-E46A-414B-8D91-74880E84F1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9" name="Freeform: Shape 13">
            <a:extLst>
              <a:ext uri="{FF2B5EF4-FFF2-40B4-BE49-F238E27FC236}">
                <a16:creationId xmlns:a16="http://schemas.microsoft.com/office/drawing/2014/main" id="{6A681326-1C9D-44A3-A627-3871BDAE412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1" y="1762067"/>
            <a:ext cx="12192417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2E0593EA-D06F-4AD2-B8E9-43987F17E7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3312" y="452718"/>
            <a:ext cx="8947522" cy="1400530"/>
          </a:xfrm>
        </p:spPr>
        <p:txBody>
          <a:bodyPr anchor="ctr">
            <a:normAutofit/>
          </a:bodyPr>
          <a:lstStyle/>
          <a:p>
            <a:pPr algn="ctr"/>
            <a:r>
              <a:rPr lang="hu-HU" sz="4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Mire vagyunk büszkék?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C45EFCB5-43B6-4093-9D52-6B42DF5CD5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3325" y="2569784"/>
            <a:ext cx="10545349" cy="400411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hu-HU" sz="3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B2 állami nyelvvizsga </a:t>
            </a:r>
          </a:p>
          <a:p>
            <a:pPr marL="0" indent="0">
              <a:buNone/>
            </a:pPr>
            <a:endParaRPr lang="hu-HU" sz="3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hu-H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A saját szervezésű próba nyelvvizsgákat követően lehetőség van az állami B2-es nyelvvizsga megszerzésére.</a:t>
            </a:r>
          </a:p>
          <a:p>
            <a:pPr marL="0" indent="0">
              <a:buNone/>
            </a:pPr>
            <a:endParaRPr lang="hu-HU" sz="3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hu-H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A sikeres eredmények 65% - 87% között alakulnak.</a:t>
            </a:r>
          </a:p>
          <a:p>
            <a:pPr marL="0" indent="0">
              <a:buNone/>
            </a:pPr>
            <a:endParaRPr lang="hu-H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hu-H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marL="0" indent="0">
              <a:lnSpc>
                <a:spcPct val="150000"/>
              </a:lnSpc>
              <a:buNone/>
            </a:pPr>
            <a:endParaRPr lang="hu-HU" dirty="0"/>
          </a:p>
          <a:p>
            <a:pPr>
              <a:lnSpc>
                <a:spcPct val="150000"/>
              </a:lnSpc>
            </a:pPr>
            <a:endParaRPr lang="hu-HU" dirty="0"/>
          </a:p>
          <a:p>
            <a:pPr>
              <a:lnSpc>
                <a:spcPct val="150000"/>
              </a:lnSpc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0508575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74CD14DB-BB81-479F-A1FC-1C75640E9F8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C943A91B-7CA7-4592-A975-73B1BF8C4C7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Freeform 7">
            <a:extLst>
              <a:ext uri="{FF2B5EF4-FFF2-40B4-BE49-F238E27FC236}">
                <a16:creationId xmlns:a16="http://schemas.microsoft.com/office/drawing/2014/main" id="{EC471314-E46A-414B-8D91-74880E84F1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9" name="Freeform: Shape 13">
            <a:extLst>
              <a:ext uri="{FF2B5EF4-FFF2-40B4-BE49-F238E27FC236}">
                <a16:creationId xmlns:a16="http://schemas.microsoft.com/office/drawing/2014/main" id="{6A681326-1C9D-44A3-A627-3871BDAE412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1" y="1762067"/>
            <a:ext cx="12192417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515BDEBD-6C4A-492D-9859-97A064A71D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626" y="331687"/>
            <a:ext cx="8947522" cy="1400530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hu-HU" sz="4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Tantermeken innen, tanórákon túl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534FBEB-C1BB-4455-9283-1E834B062C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2305966"/>
            <a:ext cx="9334500" cy="4356091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hu-H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nyári napközis angol táborokat szervezünk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hu-H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kirándulásokra, városnézésekre megyünk,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hu-H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klubdélutánokat tartunk anyanyelvi vendégekkel:</a:t>
            </a:r>
          </a:p>
          <a:p>
            <a:pPr marL="457200" lvl="1" indent="0">
              <a:lnSpc>
                <a:spcPct val="110000"/>
              </a:lnSpc>
              <a:buNone/>
            </a:pPr>
            <a:r>
              <a:rPr lang="hu-H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hu-HU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teadélutánok</a:t>
            </a:r>
            <a:endParaRPr lang="hu-HU" sz="3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0000"/>
              </a:lnSpc>
              <a:buNone/>
            </a:pPr>
            <a:r>
              <a:rPr lang="hu-H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hu-HU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mozidélutánok</a:t>
            </a:r>
            <a:endParaRPr lang="hu-HU" sz="3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0000"/>
              </a:lnSpc>
              <a:buNone/>
            </a:pPr>
            <a:r>
              <a:rPr lang="hu-H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ünnepekre való közös </a:t>
            </a:r>
            <a:r>
              <a:rPr lang="hu-HU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készülődések</a:t>
            </a:r>
            <a:endParaRPr lang="hu-HU" sz="3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hu-HU" dirty="0"/>
          </a:p>
          <a:p>
            <a:pPr lvl="1"/>
            <a:endParaRPr lang="hu-HU" dirty="0"/>
          </a:p>
          <a:p>
            <a:pPr lvl="1"/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1842678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  <a:alpha val="1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4E78424C-6FD0-41F8-9CAA-5DC19C42359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515BDEBD-6C4A-492D-9859-97A064A71D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171" y="625929"/>
            <a:ext cx="3987139" cy="4572000"/>
          </a:xfrm>
        </p:spPr>
        <p:txBody>
          <a:bodyPr anchor="ctr">
            <a:normAutofit/>
          </a:bodyPr>
          <a:lstStyle/>
          <a:p>
            <a:r>
              <a:rPr lang="hu-HU" sz="3900" b="1" dirty="0">
                <a:solidFill>
                  <a:srgbClr val="F2F2F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Együtt ezeket is megvalósítjuk!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DD136760-57DC-4301-8BEA-B71AD2D1390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61310" y="0"/>
            <a:ext cx="8030690" cy="6858000"/>
          </a:xfrm>
          <a:custGeom>
            <a:avLst/>
            <a:gdLst>
              <a:gd name="connsiteX0" fmla="*/ 1176 w 8030690"/>
              <a:gd name="connsiteY0" fmla="*/ 0 h 6858000"/>
              <a:gd name="connsiteX1" fmla="*/ 1344715 w 8030690"/>
              <a:gd name="connsiteY1" fmla="*/ 0 h 6858000"/>
              <a:gd name="connsiteX2" fmla="*/ 1344715 w 8030690"/>
              <a:gd name="connsiteY2" fmla="*/ 0 h 6858000"/>
              <a:gd name="connsiteX3" fmla="*/ 8030690 w 8030690"/>
              <a:gd name="connsiteY3" fmla="*/ 0 h 6858000"/>
              <a:gd name="connsiteX4" fmla="*/ 8030690 w 8030690"/>
              <a:gd name="connsiteY4" fmla="*/ 6858000 h 6858000"/>
              <a:gd name="connsiteX5" fmla="*/ 477746 w 8030690"/>
              <a:gd name="connsiteY5" fmla="*/ 6858000 h 6858000"/>
              <a:gd name="connsiteX6" fmla="*/ 477746 w 8030690"/>
              <a:gd name="connsiteY6" fmla="*/ 6858000 h 6858000"/>
              <a:gd name="connsiteX7" fmla="*/ 0 w 8030690"/>
              <a:gd name="connsiteY7" fmla="*/ 6858000 h 6858000"/>
              <a:gd name="connsiteX8" fmla="*/ 5883 w 8030690"/>
              <a:gd name="connsiteY8" fmla="*/ 6817538 h 6858000"/>
              <a:gd name="connsiteX9" fmla="*/ 23196 w 8030690"/>
              <a:gd name="connsiteY9" fmla="*/ 6698894 h 6858000"/>
              <a:gd name="connsiteX10" fmla="*/ 35298 w 8030690"/>
              <a:gd name="connsiteY10" fmla="*/ 6612483 h 6858000"/>
              <a:gd name="connsiteX11" fmla="*/ 48073 w 8030690"/>
              <a:gd name="connsiteY11" fmla="*/ 6509613 h 6858000"/>
              <a:gd name="connsiteX12" fmla="*/ 63369 w 8030690"/>
              <a:gd name="connsiteY12" fmla="*/ 6387541 h 6858000"/>
              <a:gd name="connsiteX13" fmla="*/ 79506 w 8030690"/>
              <a:gd name="connsiteY13" fmla="*/ 6252438 h 6858000"/>
              <a:gd name="connsiteX14" fmla="*/ 96483 w 8030690"/>
              <a:gd name="connsiteY14" fmla="*/ 6100191 h 6858000"/>
              <a:gd name="connsiteX15" fmla="*/ 114468 w 8030690"/>
              <a:gd name="connsiteY15" fmla="*/ 5934227 h 6858000"/>
              <a:gd name="connsiteX16" fmla="*/ 132454 w 8030690"/>
              <a:gd name="connsiteY16" fmla="*/ 5753862 h 6858000"/>
              <a:gd name="connsiteX17" fmla="*/ 150775 w 8030690"/>
              <a:gd name="connsiteY17" fmla="*/ 5561838 h 6858000"/>
              <a:gd name="connsiteX18" fmla="*/ 167752 w 8030690"/>
              <a:gd name="connsiteY18" fmla="*/ 5354726 h 6858000"/>
              <a:gd name="connsiteX19" fmla="*/ 184057 w 8030690"/>
              <a:gd name="connsiteY19" fmla="*/ 5138013 h 6858000"/>
              <a:gd name="connsiteX20" fmla="*/ 198849 w 8030690"/>
              <a:gd name="connsiteY20" fmla="*/ 4908956 h 6858000"/>
              <a:gd name="connsiteX21" fmla="*/ 212968 w 8030690"/>
              <a:gd name="connsiteY21" fmla="*/ 4670298 h 6858000"/>
              <a:gd name="connsiteX22" fmla="*/ 226248 w 8030690"/>
              <a:gd name="connsiteY22" fmla="*/ 4421352 h 6858000"/>
              <a:gd name="connsiteX23" fmla="*/ 230954 w 8030690"/>
              <a:gd name="connsiteY23" fmla="*/ 4293793 h 6858000"/>
              <a:gd name="connsiteX24" fmla="*/ 236165 w 8030690"/>
              <a:gd name="connsiteY24" fmla="*/ 4163491 h 6858000"/>
              <a:gd name="connsiteX25" fmla="*/ 241039 w 8030690"/>
              <a:gd name="connsiteY25" fmla="*/ 4031132 h 6858000"/>
              <a:gd name="connsiteX26" fmla="*/ 244233 w 8030690"/>
              <a:gd name="connsiteY26" fmla="*/ 3898087 h 6858000"/>
              <a:gd name="connsiteX27" fmla="*/ 247091 w 8030690"/>
              <a:gd name="connsiteY27" fmla="*/ 3762298 h 6858000"/>
              <a:gd name="connsiteX28" fmla="*/ 250116 w 8030690"/>
              <a:gd name="connsiteY28" fmla="*/ 3625138 h 6858000"/>
              <a:gd name="connsiteX29" fmla="*/ 252133 w 8030690"/>
              <a:gd name="connsiteY29" fmla="*/ 3485235 h 6858000"/>
              <a:gd name="connsiteX30" fmla="*/ 252133 w 8030690"/>
              <a:gd name="connsiteY30" fmla="*/ 3343960 h 6858000"/>
              <a:gd name="connsiteX31" fmla="*/ 253142 w 8030690"/>
              <a:gd name="connsiteY31" fmla="*/ 3201314 h 6858000"/>
              <a:gd name="connsiteX32" fmla="*/ 252133 w 8030690"/>
              <a:gd name="connsiteY32" fmla="*/ 3057296 h 6858000"/>
              <a:gd name="connsiteX33" fmla="*/ 250116 w 8030690"/>
              <a:gd name="connsiteY33" fmla="*/ 2911221 h 6858000"/>
              <a:gd name="connsiteX34" fmla="*/ 248267 w 8030690"/>
              <a:gd name="connsiteY34" fmla="*/ 2765145 h 6858000"/>
              <a:gd name="connsiteX35" fmla="*/ 244233 w 8030690"/>
              <a:gd name="connsiteY35" fmla="*/ 2617013 h 6858000"/>
              <a:gd name="connsiteX36" fmla="*/ 240031 w 8030690"/>
              <a:gd name="connsiteY36" fmla="*/ 2467508 h 6858000"/>
              <a:gd name="connsiteX37" fmla="*/ 235156 w 8030690"/>
              <a:gd name="connsiteY37" fmla="*/ 2318004 h 6858000"/>
              <a:gd name="connsiteX38" fmla="*/ 228265 w 8030690"/>
              <a:gd name="connsiteY38" fmla="*/ 2167128 h 6858000"/>
              <a:gd name="connsiteX39" fmla="*/ 220028 w 8030690"/>
              <a:gd name="connsiteY39" fmla="*/ 2014880 h 6858000"/>
              <a:gd name="connsiteX40" fmla="*/ 212128 w 8030690"/>
              <a:gd name="connsiteY40" fmla="*/ 1861947 h 6858000"/>
              <a:gd name="connsiteX41" fmla="*/ 202043 w 8030690"/>
              <a:gd name="connsiteY41" fmla="*/ 1709013 h 6858000"/>
              <a:gd name="connsiteX42" fmla="*/ 189940 w 8030690"/>
              <a:gd name="connsiteY42" fmla="*/ 1554023 h 6858000"/>
              <a:gd name="connsiteX43" fmla="*/ 177838 w 8030690"/>
              <a:gd name="connsiteY43" fmla="*/ 1401089 h 6858000"/>
              <a:gd name="connsiteX44" fmla="*/ 163886 w 8030690"/>
              <a:gd name="connsiteY44" fmla="*/ 1245413 h 6858000"/>
              <a:gd name="connsiteX45" fmla="*/ 148590 w 8030690"/>
              <a:gd name="connsiteY45" fmla="*/ 1089050 h 6858000"/>
              <a:gd name="connsiteX46" fmla="*/ 132454 w 8030690"/>
              <a:gd name="connsiteY46" fmla="*/ 934745 h 6858000"/>
              <a:gd name="connsiteX47" fmla="*/ 113628 w 8030690"/>
              <a:gd name="connsiteY47" fmla="*/ 778383 h 6858000"/>
              <a:gd name="connsiteX48" fmla="*/ 93457 w 8030690"/>
              <a:gd name="connsiteY48" fmla="*/ 622706 h 6858000"/>
              <a:gd name="connsiteX49" fmla="*/ 73454 w 8030690"/>
              <a:gd name="connsiteY49" fmla="*/ 466344 h 6858000"/>
              <a:gd name="connsiteX50" fmla="*/ 50090 w 8030690"/>
              <a:gd name="connsiteY50" fmla="*/ 310667 h 6858000"/>
              <a:gd name="connsiteX51" fmla="*/ 26222 w 8030690"/>
              <a:gd name="connsiteY51" fmla="*/ 15567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8030690" h="6858000">
                <a:moveTo>
                  <a:pt x="1176" y="0"/>
                </a:moveTo>
                <a:lnTo>
                  <a:pt x="1344715" y="0"/>
                </a:lnTo>
                <a:lnTo>
                  <a:pt x="1344715" y="0"/>
                </a:lnTo>
                <a:lnTo>
                  <a:pt x="8030690" y="0"/>
                </a:lnTo>
                <a:lnTo>
                  <a:pt x="8030690" y="6858000"/>
                </a:lnTo>
                <a:lnTo>
                  <a:pt x="477746" y="6858000"/>
                </a:lnTo>
                <a:lnTo>
                  <a:pt x="477746" y="6858000"/>
                </a:lnTo>
                <a:lnTo>
                  <a:pt x="0" y="6858000"/>
                </a:lnTo>
                <a:lnTo>
                  <a:pt x="5883" y="6817538"/>
                </a:lnTo>
                <a:lnTo>
                  <a:pt x="23196" y="6698894"/>
                </a:lnTo>
                <a:lnTo>
                  <a:pt x="35298" y="6612483"/>
                </a:lnTo>
                <a:lnTo>
                  <a:pt x="48073" y="6509613"/>
                </a:lnTo>
                <a:lnTo>
                  <a:pt x="63369" y="6387541"/>
                </a:lnTo>
                <a:lnTo>
                  <a:pt x="79506" y="6252438"/>
                </a:lnTo>
                <a:lnTo>
                  <a:pt x="96483" y="6100191"/>
                </a:lnTo>
                <a:lnTo>
                  <a:pt x="114468" y="5934227"/>
                </a:lnTo>
                <a:lnTo>
                  <a:pt x="132454" y="5753862"/>
                </a:lnTo>
                <a:lnTo>
                  <a:pt x="150775" y="5561838"/>
                </a:lnTo>
                <a:lnTo>
                  <a:pt x="167752" y="5354726"/>
                </a:lnTo>
                <a:lnTo>
                  <a:pt x="184057" y="5138013"/>
                </a:lnTo>
                <a:lnTo>
                  <a:pt x="198849" y="4908956"/>
                </a:lnTo>
                <a:lnTo>
                  <a:pt x="212968" y="4670298"/>
                </a:lnTo>
                <a:lnTo>
                  <a:pt x="226248" y="4421352"/>
                </a:lnTo>
                <a:lnTo>
                  <a:pt x="230954" y="4293793"/>
                </a:lnTo>
                <a:lnTo>
                  <a:pt x="236165" y="4163491"/>
                </a:lnTo>
                <a:lnTo>
                  <a:pt x="241039" y="4031132"/>
                </a:lnTo>
                <a:lnTo>
                  <a:pt x="244233" y="3898087"/>
                </a:lnTo>
                <a:lnTo>
                  <a:pt x="247091" y="3762298"/>
                </a:lnTo>
                <a:lnTo>
                  <a:pt x="250116" y="3625138"/>
                </a:lnTo>
                <a:lnTo>
                  <a:pt x="252133" y="3485235"/>
                </a:lnTo>
                <a:lnTo>
                  <a:pt x="252133" y="3343960"/>
                </a:lnTo>
                <a:lnTo>
                  <a:pt x="253142" y="3201314"/>
                </a:lnTo>
                <a:lnTo>
                  <a:pt x="252133" y="3057296"/>
                </a:lnTo>
                <a:lnTo>
                  <a:pt x="250116" y="2911221"/>
                </a:lnTo>
                <a:lnTo>
                  <a:pt x="248267" y="2765145"/>
                </a:lnTo>
                <a:lnTo>
                  <a:pt x="244233" y="2617013"/>
                </a:lnTo>
                <a:lnTo>
                  <a:pt x="240031" y="2467508"/>
                </a:lnTo>
                <a:lnTo>
                  <a:pt x="235156" y="2318004"/>
                </a:lnTo>
                <a:lnTo>
                  <a:pt x="228265" y="2167128"/>
                </a:lnTo>
                <a:lnTo>
                  <a:pt x="220028" y="2014880"/>
                </a:lnTo>
                <a:lnTo>
                  <a:pt x="212128" y="1861947"/>
                </a:lnTo>
                <a:lnTo>
                  <a:pt x="202043" y="1709013"/>
                </a:lnTo>
                <a:lnTo>
                  <a:pt x="189940" y="1554023"/>
                </a:lnTo>
                <a:lnTo>
                  <a:pt x="177838" y="1401089"/>
                </a:lnTo>
                <a:lnTo>
                  <a:pt x="163886" y="1245413"/>
                </a:lnTo>
                <a:lnTo>
                  <a:pt x="148590" y="1089050"/>
                </a:lnTo>
                <a:lnTo>
                  <a:pt x="132454" y="934745"/>
                </a:lnTo>
                <a:lnTo>
                  <a:pt x="113628" y="778383"/>
                </a:lnTo>
                <a:lnTo>
                  <a:pt x="93457" y="622706"/>
                </a:lnTo>
                <a:lnTo>
                  <a:pt x="73454" y="466344"/>
                </a:lnTo>
                <a:lnTo>
                  <a:pt x="50090" y="310667"/>
                </a:lnTo>
                <a:lnTo>
                  <a:pt x="26222" y="1556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Freeform 11">
            <a:extLst>
              <a:ext uri="{FF2B5EF4-FFF2-40B4-BE49-F238E27FC236}">
                <a16:creationId xmlns:a16="http://schemas.microsoft.com/office/drawing/2014/main" id="{BDC58DEA-1307-4F44-AD47-E613D8B76A8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48110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99B912D-1E4B-42AF-A2BE-CFEFEC916EE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11" name="Tartalom helye 2">
            <a:extLst>
              <a:ext uri="{FF2B5EF4-FFF2-40B4-BE49-F238E27FC236}">
                <a16:creationId xmlns:a16="http://schemas.microsoft.com/office/drawing/2014/main" id="{70054D4C-125E-4AB3-9720-CF480C5247A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2105507"/>
              </p:ext>
            </p:extLst>
          </p:nvPr>
        </p:nvGraphicFramePr>
        <p:xfrm>
          <a:off x="5048250" y="1447800"/>
          <a:ext cx="649605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644066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heel spokes="1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20000"/>
                <a:lumOff val="80000"/>
              </a:schemeClr>
            </a:gs>
            <a:gs pos="47000">
              <a:schemeClr val="accent4">
                <a:lumMod val="60000"/>
                <a:lumOff val="40000"/>
              </a:schemeClr>
            </a:gs>
            <a:gs pos="74000">
              <a:schemeClr val="accent4">
                <a:lumMod val="75000"/>
              </a:schemeClr>
            </a:gs>
            <a:gs pos="100000">
              <a:schemeClr val="accent4">
                <a:lumMod val="7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74CD14DB-BB81-479F-A1FC-1C75640E9F8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C943A91B-7CA7-4592-A975-73B1BF8C4C7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Freeform 7">
            <a:extLst>
              <a:ext uri="{FF2B5EF4-FFF2-40B4-BE49-F238E27FC236}">
                <a16:creationId xmlns:a16="http://schemas.microsoft.com/office/drawing/2014/main" id="{EC471314-E46A-414B-8D91-74880E84F1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9" name="Freeform: Shape 13">
            <a:extLst>
              <a:ext uri="{FF2B5EF4-FFF2-40B4-BE49-F238E27FC236}">
                <a16:creationId xmlns:a16="http://schemas.microsoft.com/office/drawing/2014/main" id="{6A681326-1C9D-44A3-A627-3871BDAE412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1" y="1762067"/>
            <a:ext cx="12192417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4CE64263-596E-4900-A3B2-ACA99FE53B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3115" y="195350"/>
            <a:ext cx="9994279" cy="1400530"/>
          </a:xfrm>
        </p:spPr>
        <p:txBody>
          <a:bodyPr anchor="ctr">
            <a:noAutofit/>
          </a:bodyPr>
          <a:lstStyle/>
          <a:p>
            <a:r>
              <a:rPr lang="hu-HU" sz="47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Még egy kis plusz - Minőségbiztosítás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9845D93-DB18-4274-8D69-82343D7E62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2452349"/>
            <a:ext cx="10452584" cy="4094225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hu-H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a megfelelő tanulói teljesítmény alapján a csoportok között átjárhatóságot biztosítunk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hu-H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figyelembe vesszük a gyermekek egyéni terhelhetőségét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hu-H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kibontakoztatjuk az egyéni képességeket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hu-H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csoportváltás alkalmával próbaheteket biztosítunk</a:t>
            </a:r>
          </a:p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5663199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EE4E366E-272A-409E-840F-9A6A64A9E3F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721560C-E4AB-4287-A29C-3F6916794CB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Freeform 7">
            <a:extLst>
              <a:ext uri="{FF2B5EF4-FFF2-40B4-BE49-F238E27FC236}">
                <a16:creationId xmlns:a16="http://schemas.microsoft.com/office/drawing/2014/main" id="{DF6CFF07-D953-4F9C-9A0E-E0A6AACB615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8ACACA18-3D68-48EB-9BF3-A4BB17FE1B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355" y="267286"/>
            <a:ext cx="9959984" cy="1892818"/>
          </a:xfrm>
        </p:spPr>
        <p:txBody>
          <a:bodyPr>
            <a:normAutofit fontScale="90000"/>
          </a:bodyPr>
          <a:lstStyle/>
          <a:p>
            <a:pPr marL="0" indent="0">
              <a:lnSpc>
                <a:spcPct val="150000"/>
              </a:lnSpc>
            </a:pPr>
            <a:r>
              <a:rPr lang="hu-HU" sz="1400" b="1" dirty="0">
                <a:solidFill>
                  <a:srgbClr val="EBEBE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„</a:t>
            </a:r>
            <a:r>
              <a:rPr lang="hu-HU" sz="2800" b="1" dirty="0">
                <a:solidFill>
                  <a:srgbClr val="EBEBE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Mert ahol ketten vagy hárman összejönnek az én nevemben, </a:t>
            </a:r>
            <a:br>
              <a:rPr lang="hu-HU" sz="2800" b="1" dirty="0">
                <a:solidFill>
                  <a:srgbClr val="EBEBE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u-HU" sz="2800" b="1" dirty="0">
                <a:solidFill>
                  <a:srgbClr val="EBEBE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ott vagyok közöttük.” 								</a:t>
            </a:r>
            <a:r>
              <a:rPr lang="hu-HU" sz="2200" b="1" dirty="0">
                <a:solidFill>
                  <a:srgbClr val="EBEBE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Máté Evangéliuma 18, 15-20</a:t>
            </a:r>
            <a:r>
              <a:rPr lang="hu-HU" sz="2800" b="1" dirty="0">
                <a:solidFill>
                  <a:srgbClr val="EBEBE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hu-HU" sz="2800" b="1" dirty="0">
                <a:solidFill>
                  <a:srgbClr val="EBEBE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u-HU" sz="2800" b="1" dirty="0">
                <a:solidFill>
                  <a:srgbClr val="EBEBE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									</a:t>
            </a:r>
            <a:r>
              <a:rPr lang="hu-HU" sz="2200" b="1" dirty="0">
                <a:solidFill>
                  <a:srgbClr val="EBEBE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hu-HU" sz="2200" b="1" dirty="0">
                <a:solidFill>
                  <a:srgbClr val="EBEBE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hu-HU" sz="2200" dirty="0">
              <a:solidFill>
                <a:srgbClr val="EBEBEB"/>
              </a:solidFill>
            </a:endParaRPr>
          </a:p>
        </p:txBody>
      </p:sp>
      <p:sp useBgFill="1">
        <p:nvSpPr>
          <p:cNvPr id="25" name="Freeform: Shape 24">
            <a:extLst>
              <a:ext uri="{FF2B5EF4-FFF2-40B4-BE49-F238E27FC236}">
                <a16:creationId xmlns:a16="http://schemas.microsoft.com/office/drawing/2014/main" id="{DAA4FEEE-0B5F-41BF-825D-60F9FB08956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1" y="1762067"/>
            <a:ext cx="12192417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74EB402-E000-45D4-A195-E9D40D094A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0" y="2548281"/>
            <a:ext cx="5566339" cy="36586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dirty="0"/>
              <a:t>Készítette: az angol munkaközösség tagjai</a:t>
            </a:r>
          </a:p>
          <a:p>
            <a:pPr marL="0" indent="0">
              <a:buNone/>
            </a:pPr>
            <a:r>
              <a:rPr lang="hu-HU" dirty="0"/>
              <a:t>Darócziné Kozma Judit</a:t>
            </a:r>
            <a:endParaRPr lang="hu-HU" b="1" dirty="0"/>
          </a:p>
          <a:p>
            <a:pPr marL="0" indent="0">
              <a:buNone/>
            </a:pPr>
            <a:r>
              <a:rPr lang="hu-HU" dirty="0"/>
              <a:t>Gabos Renáta</a:t>
            </a:r>
          </a:p>
          <a:p>
            <a:pPr marL="0" indent="0">
              <a:buNone/>
            </a:pPr>
            <a:r>
              <a:rPr lang="hu-HU" dirty="0"/>
              <a:t>Kazatsay Orsolya</a:t>
            </a:r>
          </a:p>
          <a:p>
            <a:pPr marL="0" indent="0">
              <a:buNone/>
            </a:pPr>
            <a:r>
              <a:rPr lang="hu-HU" dirty="0" err="1"/>
              <a:t>Moldvay</a:t>
            </a:r>
            <a:r>
              <a:rPr lang="hu-HU" dirty="0"/>
              <a:t> Mónika</a:t>
            </a:r>
          </a:p>
          <a:p>
            <a:pPr marL="0" indent="0">
              <a:buNone/>
            </a:pPr>
            <a:endParaRPr lang="hu-HU" dirty="0"/>
          </a:p>
        </p:txBody>
      </p:sp>
      <p:pic>
        <p:nvPicPr>
          <p:cNvPr id="9" name="Kép 8" descr="Image result for Szenczi logó">
            <a:extLst>
              <a:ext uri="{FF2B5EF4-FFF2-40B4-BE49-F238E27FC236}">
                <a16:creationId xmlns:a16="http://schemas.microsoft.com/office/drawing/2014/main" id="{B154E2EA-FF7B-47BE-A535-62D4284FC99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94120" y="2548281"/>
            <a:ext cx="2847219" cy="3662018"/>
          </a:xfrm>
          <a:prstGeom prst="rect">
            <a:avLst/>
          </a:prstGeom>
          <a:noFill/>
          <a:effectLst/>
        </p:spPr>
      </p:pic>
    </p:spTree>
    <p:extLst>
      <p:ext uri="{BB962C8B-B14F-4D97-AF65-F5344CB8AC3E}">
        <p14:creationId xmlns:p14="http://schemas.microsoft.com/office/powerpoint/2010/main" val="39942390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519</TotalTime>
  <Words>605</Words>
  <Application>Microsoft Office PowerPoint</Application>
  <PresentationFormat>Szélesvásznú</PresentationFormat>
  <Paragraphs>121</Paragraphs>
  <Slides>16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7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16</vt:i4>
      </vt:variant>
    </vt:vector>
  </HeadingPairs>
  <TitlesOfParts>
    <vt:vector size="24" baseType="lpstr">
      <vt:lpstr>Arial</vt:lpstr>
      <vt:lpstr>Bodoni MT Black</vt:lpstr>
      <vt:lpstr>Calibri</vt:lpstr>
      <vt:lpstr>Century Gothic</vt:lpstr>
      <vt:lpstr>Times New Roman</vt:lpstr>
      <vt:lpstr>Wingdings</vt:lpstr>
      <vt:lpstr>Wingdings 3</vt:lpstr>
      <vt:lpstr>Ion</vt:lpstr>
      <vt:lpstr>Tehetséggondozó angol  nyelvoktatás </vt:lpstr>
      <vt:lpstr>Kompetencia alapú nyelvoktatás</vt:lpstr>
      <vt:lpstr>Mi történik alsó tagozatban?</vt:lpstr>
      <vt:lpstr>Mi a fontos az alsó tagozatban?</vt:lpstr>
      <vt:lpstr>Ha alsó tagozat … akkor tehetséggondozó csoportok kialakítása </vt:lpstr>
      <vt:lpstr>Aztán jön a felső tagozat, ahol…</vt:lpstr>
      <vt:lpstr>  Meghatároztuk a csoportban maradás feltételeit is …</vt:lpstr>
      <vt:lpstr>Szeretjük magunkat megmérettetni!</vt:lpstr>
      <vt:lpstr>Milyen módszerekkel tanítunk?</vt:lpstr>
      <vt:lpstr>Mire vagyunk büszkék?</vt:lpstr>
      <vt:lpstr>Mire vagyunk büszkék?</vt:lpstr>
      <vt:lpstr>Mire vagyunk büszkék?</vt:lpstr>
      <vt:lpstr>Tantermeken innen, tanórákon túl</vt:lpstr>
      <vt:lpstr>Együtt ezeket is megvalósítjuk!</vt:lpstr>
      <vt:lpstr>Még egy kis plusz - Minőségbiztosítás</vt:lpstr>
      <vt:lpstr>„Mert ahol ketten vagy hárman összejönnek az én nevemben,  ott vagyok közöttük.”         Máté Evangéliuma 18, 15-20           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Angol tehetséggondozó csoportok működése</dc:title>
  <dc:creator>Gabos Renáta</dc:creator>
  <cp:lastModifiedBy>Tanár</cp:lastModifiedBy>
  <cp:revision>46</cp:revision>
  <dcterms:created xsi:type="dcterms:W3CDTF">2021-04-26T16:09:11Z</dcterms:created>
  <dcterms:modified xsi:type="dcterms:W3CDTF">2021-10-12T05:59:20Z</dcterms:modified>
</cp:coreProperties>
</file>